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83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80" r:id="rId15"/>
    <p:sldId id="270" r:id="rId16"/>
    <p:sldId id="278" r:id="rId17"/>
    <p:sldId id="279" r:id="rId18"/>
    <p:sldId id="266" r:id="rId19"/>
    <p:sldId id="269" r:id="rId20"/>
    <p:sldId id="281" r:id="rId21"/>
    <p:sldId id="274" r:id="rId22"/>
    <p:sldId id="273" r:id="rId23"/>
    <p:sldId id="272" r:id="rId24"/>
    <p:sldId id="267" r:id="rId25"/>
    <p:sldId id="268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6A4623-4FB7-4F0B-9C7D-AEFDD9F18FE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52777E-6717-49E7-B987-7F3371B9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Model FBF Floor Type Universal Machining Center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Performance Roller Guides</a:t>
            </a:r>
            <a:endParaRPr lang="en-US" dirty="0"/>
          </a:p>
        </p:txBody>
      </p:sp>
      <p:pic>
        <p:nvPicPr>
          <p:cNvPr id="7170" name="Picture 2" descr="C:\Documents and Settings\bconners\My Documents\UPS\MTE\MTE Pics\FBF10000\Catalogo MM\DSC00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52600"/>
            <a:ext cx="8128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Helical Rack &amp; Pinion Column Feed</a:t>
            </a:r>
            <a:endParaRPr lang="en-US" dirty="0"/>
          </a:p>
        </p:txBody>
      </p:sp>
      <p:pic>
        <p:nvPicPr>
          <p:cNvPr id="8194" name="Picture 2" descr="C:\Documents and Settings\bconners\My Documents\UPS\MTE\MTE Pics\FBF10000\Catalogo MM\DSC00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458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 Pinion Drive eliminates backlash</a:t>
            </a:r>
            <a:endParaRPr lang="en-US" dirty="0"/>
          </a:p>
        </p:txBody>
      </p:sp>
      <p:pic>
        <p:nvPicPr>
          <p:cNvPr id="9218" name="Picture 2" descr="C:\Documents and Settings\bconners\My Documents\UPS\MTE\MTE Pics\FBF10000\Catalogo MM\DSC0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82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Iron Column &amp; RAM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bconners\My Documents\UPS\MTE\MTE Pics\FBF10000\Catalogo MM\DSC0077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6800" y="1600200"/>
            <a:ext cx="3810000" cy="4572000"/>
          </a:xfrm>
          <a:prstGeom prst="rect">
            <a:avLst/>
          </a:prstGeom>
          <a:noFill/>
        </p:spPr>
      </p:pic>
      <p:pic>
        <p:nvPicPr>
          <p:cNvPr id="10243" name="Picture 3" descr="C:\Documents and Settings\bconners\My Documents\UPS\MTE\MTE Pics\FBF10000\Catalogo MM\Colum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09" y="1589088"/>
            <a:ext cx="354938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 Power with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2133599"/>
            <a:ext cx="3886200" cy="4027967"/>
          </a:xfrm>
        </p:spPr>
        <p:txBody>
          <a:bodyPr/>
          <a:lstStyle/>
          <a:p>
            <a:r>
              <a:rPr lang="en-US" dirty="0" smtClean="0"/>
              <a:t>The 50 HP drive uses a 3 range geared transmission to provide plenty of torque for the standard 4000 RPM spindle or the optional 6000 RPM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524000"/>
          <a:ext cx="4953000" cy="2743200"/>
        </p:xfrm>
        <a:graphic>
          <a:graphicData uri="http://schemas.openxmlformats.org/presentationml/2006/ole">
            <p:oleObj spid="_x0000_s1026" name="Acrobat Document" r:id="rId3" imgW="8019875" imgH="5667255" progId="AcroExch.Document.11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600" y="3886200"/>
          <a:ext cx="3962399" cy="2376488"/>
        </p:xfrm>
        <a:graphic>
          <a:graphicData uri="http://schemas.openxmlformats.org/presentationml/2006/ole">
            <p:oleObj spid="_x0000_s1027" name="Acrobat Document" r:id="rId4" imgW="8019875" imgH="566725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</a:t>
            </a:r>
            <a:endParaRPr lang="en-US" dirty="0"/>
          </a:p>
        </p:txBody>
      </p:sp>
      <p:pic>
        <p:nvPicPr>
          <p:cNvPr id="5" name="Content Placeholder 4" descr="IMG_77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79688"/>
            <a:ext cx="3886200" cy="2590800"/>
          </a:xfrm>
        </p:spPr>
      </p:pic>
      <p:pic>
        <p:nvPicPr>
          <p:cNvPr id="6" name="Content Placeholder 5" descr="Orthogonal head &amp; Ra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7" name="TextBox 6"/>
          <p:cNvSpPr txBox="1"/>
          <p:nvPr/>
        </p:nvSpPr>
        <p:spPr>
          <a:xfrm>
            <a:off x="609600" y="5638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axes Universal Head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562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axes Orthogonal head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</a:t>
            </a:r>
            <a:endParaRPr lang="en-US" dirty="0"/>
          </a:p>
        </p:txBody>
      </p:sp>
      <p:pic>
        <p:nvPicPr>
          <p:cNvPr id="5" name="Content Placeholder 4" descr="IMG_14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3886200" cy="2590800"/>
          </a:xfrm>
        </p:spPr>
      </p:pic>
      <p:pic>
        <p:nvPicPr>
          <p:cNvPr id="6" name="Content Placeholder 5" descr="IMG_154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999" y="2209801"/>
            <a:ext cx="3884301" cy="2590799"/>
          </a:xfrm>
        </p:spPr>
      </p:pic>
      <p:sp>
        <p:nvSpPr>
          <p:cNvPr id="9" name="TextBox 8"/>
          <p:cNvSpPr txBox="1"/>
          <p:nvPr/>
        </p:nvSpPr>
        <p:spPr>
          <a:xfrm>
            <a:off x="609600" y="5181600"/>
            <a:ext cx="388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Fixed Spindle Bar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181600"/>
            <a:ext cx="388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Fixed Bar with right angle head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Head Changing</a:t>
            </a:r>
            <a:endParaRPr lang="en-US" dirty="0"/>
          </a:p>
        </p:txBody>
      </p:sp>
      <p:pic>
        <p:nvPicPr>
          <p:cNvPr id="5" name="Content Placeholder 4" descr="IMG_13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589088"/>
            <a:ext cx="3048000" cy="4572000"/>
          </a:xfrm>
        </p:spPr>
      </p:pic>
      <p:pic>
        <p:nvPicPr>
          <p:cNvPr id="6" name="Content Placeholder 5" descr="IMG_137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676401"/>
            <a:ext cx="3886200" cy="2743199"/>
          </a:xfrm>
        </p:spPr>
      </p:pic>
      <p:sp>
        <p:nvSpPr>
          <p:cNvPr id="7" name="TextBox 6"/>
          <p:cNvSpPr txBox="1"/>
          <p:nvPr/>
        </p:nvSpPr>
        <p:spPr>
          <a:xfrm>
            <a:off x="4876800" y="4800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Pick Up station provides head storage in fixed location for quick attachment and connection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 choices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867400" y="1589567"/>
            <a:ext cx="2863700" cy="4572000"/>
          </a:xfrm>
        </p:spPr>
        <p:txBody>
          <a:bodyPr/>
          <a:lstStyle/>
          <a:p>
            <a:r>
              <a:rPr lang="en-US" dirty="0" smtClean="0"/>
              <a:t>Fanuc 31i</a:t>
            </a:r>
          </a:p>
          <a:p>
            <a:r>
              <a:rPr lang="en-US" dirty="0" smtClean="0"/>
              <a:t>Heidenhain iTNC 530</a:t>
            </a:r>
          </a:p>
          <a:p>
            <a:r>
              <a:rPr lang="en-US" dirty="0" smtClean="0"/>
              <a:t>Siemens 840D</a:t>
            </a:r>
            <a:endParaRPr lang="en-US" dirty="0"/>
          </a:p>
        </p:txBody>
      </p:sp>
      <p:pic>
        <p:nvPicPr>
          <p:cNvPr id="1026" name="Picture 2" descr="C:\Users\bconners.MAGNA\Documents\UPS\MTE\MTE Pics\FBF6000 - BA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876800" cy="43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Tool Changers</a:t>
            </a:r>
            <a:endParaRPr lang="en-US" dirty="0"/>
          </a:p>
        </p:txBody>
      </p:sp>
      <p:pic>
        <p:nvPicPr>
          <p:cNvPr id="6" name="Content Placeholder 5" descr="IMG_77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79688"/>
            <a:ext cx="3886200" cy="2590800"/>
          </a:xfrm>
        </p:spPr>
      </p:pic>
      <p:pic>
        <p:nvPicPr>
          <p:cNvPr id="5" name="Content Placeholder 4" descr="ATC service platfor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7" name="TextBox 6"/>
          <p:cNvSpPr txBox="1"/>
          <p:nvPr/>
        </p:nvSpPr>
        <p:spPr>
          <a:xfrm>
            <a:off x="10668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Universal ATC for loading vertical or horizontal head orientations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562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ATC platform for servicing the magazine of up to 100 tools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Company</a:t>
            </a:r>
            <a:endParaRPr lang="en-US" dirty="0"/>
          </a:p>
        </p:txBody>
      </p:sp>
      <p:pic>
        <p:nvPicPr>
          <p:cNvPr id="2050" name="Picture 2" descr="C:\Documents and Settings\bconners\My Documents\UPS\MTE\MTE Pics\new plan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600200"/>
            <a:ext cx="8153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management</a:t>
            </a:r>
            <a:endParaRPr lang="en-US" dirty="0"/>
          </a:p>
        </p:txBody>
      </p:sp>
      <p:pic>
        <p:nvPicPr>
          <p:cNvPr id="5" name="Content Placeholder 4" descr="coolant syste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3886200" cy="2819400"/>
          </a:xfrm>
        </p:spPr>
      </p:pic>
      <p:pic>
        <p:nvPicPr>
          <p:cNvPr id="6" name="Content Placeholder 5" descr="FBF chip conveyo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905001"/>
            <a:ext cx="3886200" cy="2819400"/>
          </a:xfrm>
        </p:spPr>
      </p:pic>
      <p:sp>
        <p:nvSpPr>
          <p:cNvPr id="7" name="TextBox 6"/>
          <p:cNvSpPr txBox="1"/>
          <p:nvPr/>
        </p:nvSpPr>
        <p:spPr>
          <a:xfrm>
            <a:off x="609600" y="48768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Thru Spindle coolant option provides 300 PSI pressure thru the tool and a paper band filtration system in addition to the standard flood coolant.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8768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optional chip conveyor extends the full travel of X axis catching chips underneath the spindle and disposing them at the side of the machine.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layout &amp; safety</a:t>
            </a:r>
            <a:endParaRPr lang="en-US" dirty="0"/>
          </a:p>
        </p:txBody>
      </p:sp>
      <p:pic>
        <p:nvPicPr>
          <p:cNvPr id="5" name="Content Placeholder 4" descr="FBF chip convey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2507191" cy="3427413"/>
          </a:xfrm>
        </p:spPr>
      </p:pic>
      <p:pic>
        <p:nvPicPr>
          <p:cNvPr id="6" name="Content Placeholder 5" descr="FBF Power trac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7" name="TextBox 6"/>
          <p:cNvSpPr txBox="1"/>
          <p:nvPr/>
        </p:nvSpPr>
        <p:spPr>
          <a:xfrm>
            <a:off x="609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Perimeter guarding with safety interlocked doors are available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562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power track for the moving column is protected from chips and coolant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5" name="Content Placeholder 4" descr="Operator cab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Content Placeholder 5" descr="IMG_769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64150" y="1589088"/>
            <a:ext cx="30480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609600" y="5562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Operator cabin with CNC pendant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FBF with large rotary tables</a:t>
            </a:r>
            <a:endParaRPr lang="en-US" dirty="0"/>
          </a:p>
        </p:txBody>
      </p:sp>
      <p:pic>
        <p:nvPicPr>
          <p:cNvPr id="4" name="Content Placeholder 3" descr="FBF6000 fro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FBF for large parts (13’H x 40’L)</a:t>
            </a:r>
            <a:endParaRPr lang="en-US" dirty="0"/>
          </a:p>
        </p:txBody>
      </p:sp>
      <p:pic>
        <p:nvPicPr>
          <p:cNvPr id="2050" name="Picture 2" descr="C:\Users\bconners.MAGNA\Documents\UPS\MTE\MTE Pics\FBF 10000 machin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886200" cy="3886199"/>
          </a:xfrm>
          <a:prstGeom prst="rect">
            <a:avLst/>
          </a:prstGeom>
          <a:noFill/>
        </p:spPr>
      </p:pic>
      <p:pic>
        <p:nvPicPr>
          <p:cNvPr id="2051" name="Picture 3" descr="C:\Users\bconners.MAGNA\Documents\UPS\MTE\MTE Pics\FBF 10000 machining 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2133600"/>
            <a:ext cx="3886200" cy="388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Features</a:t>
            </a:r>
          </a:p>
          <a:p>
            <a:r>
              <a:rPr lang="en-US" dirty="0" smtClean="0"/>
              <a:t>- Cast Iron construction</a:t>
            </a:r>
          </a:p>
          <a:p>
            <a:r>
              <a:rPr lang="en-US" dirty="0" smtClean="0"/>
              <a:t>- High performance   </a:t>
            </a:r>
          </a:p>
          <a:p>
            <a:pPr>
              <a:buNone/>
            </a:pPr>
            <a:r>
              <a:rPr lang="en-US" dirty="0" smtClean="0"/>
              <a:t>      roller guides</a:t>
            </a:r>
          </a:p>
          <a:p>
            <a:r>
              <a:rPr lang="en-US" dirty="0" smtClean="0"/>
              <a:t>- Floor type design</a:t>
            </a:r>
          </a:p>
          <a:p>
            <a:r>
              <a:rPr lang="en-US" dirty="0" smtClean="0"/>
              <a:t>- RAM configuration</a:t>
            </a:r>
          </a:p>
          <a:p>
            <a:r>
              <a:rPr lang="en-US" dirty="0" smtClean="0"/>
              <a:t>- Two axes head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Benefits</a:t>
            </a:r>
          </a:p>
          <a:p>
            <a:r>
              <a:rPr lang="en-US" dirty="0" smtClean="0"/>
              <a:t>- Rigidity, dampening</a:t>
            </a:r>
          </a:p>
          <a:p>
            <a:r>
              <a:rPr lang="en-US" dirty="0" smtClean="0"/>
              <a:t>- Faster and more                     accurate</a:t>
            </a:r>
          </a:p>
          <a:p>
            <a:r>
              <a:rPr lang="en-US" dirty="0" smtClean="0"/>
              <a:t>- Fixed, larger parts</a:t>
            </a:r>
          </a:p>
          <a:p>
            <a:r>
              <a:rPr lang="en-US" dirty="0" smtClean="0"/>
              <a:t>- Extended rigidity</a:t>
            </a:r>
          </a:p>
          <a:p>
            <a:r>
              <a:rPr lang="en-US" dirty="0" smtClean="0"/>
              <a:t>- 5 side machining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Manufactured in Spain and fully supported from the factory</a:t>
            </a:r>
          </a:p>
          <a:p>
            <a:r>
              <a:rPr lang="en-US" dirty="0" smtClean="0"/>
              <a:t>USA support from United Precision Services (Cincinnati) for install, warranty parts &amp; service, training &amp; engineering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support from your dealer on common components of CNC, drives, motors, scales, switches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MTE has built a new facility offering a capacity of up to 10 machines per month.  The new factory has an office area for engineering and administration and an assembly floor with separate machine shop.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Facility built in 2009</a:t>
            </a:r>
            <a:endParaRPr lang="en-US" dirty="0"/>
          </a:p>
        </p:txBody>
      </p:sp>
      <p:pic>
        <p:nvPicPr>
          <p:cNvPr id="3074" name="Picture 2" descr="C:\Documents and Settings\bconners\My Documents\UPS\MTE\MTE Pics\new plant 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29" b="24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MTE machines all large components in the attached machine shop then assembles and tests machines on their assembly floor.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MTE Assembly Floor</a:t>
            </a:r>
            <a:endParaRPr lang="en-US" dirty="0"/>
          </a:p>
        </p:txBody>
      </p:sp>
      <p:pic>
        <p:nvPicPr>
          <p:cNvPr id="5" name="Picture Placeholder 4" descr="New plant insid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– Bed Type Universal MCs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219200"/>
          </a:xfrm>
        </p:spPr>
        <p:txBody>
          <a:bodyPr/>
          <a:lstStyle/>
          <a:p>
            <a:r>
              <a:rPr lang="en-US" dirty="0" smtClean="0"/>
              <a:t>BF Series – Traditional box ways and a 3 range gear box offers job shops a workhorse machine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BT </a:t>
            </a:r>
            <a:r>
              <a:rPr lang="en-US" dirty="0" smtClean="0"/>
              <a:t>Series – </a:t>
            </a:r>
            <a:r>
              <a:rPr lang="en-US" dirty="0" smtClean="0"/>
              <a:t>Same construction as the BF but with high </a:t>
            </a:r>
            <a:r>
              <a:rPr lang="en-US" dirty="0" smtClean="0"/>
              <a:t>performance roller guides </a:t>
            </a:r>
            <a:r>
              <a:rPr lang="en-US" dirty="0" smtClean="0"/>
              <a:t> </a:t>
            </a:r>
            <a:r>
              <a:rPr lang="en-US" dirty="0" smtClean="0"/>
              <a:t>for production jobs</a:t>
            </a:r>
            <a:endParaRPr lang="en-US" dirty="0"/>
          </a:p>
        </p:txBody>
      </p:sp>
      <p:pic>
        <p:nvPicPr>
          <p:cNvPr id="4099" name="Picture 3" descr="C:\Documents and Settings\bconners\My Documents\UPS\MTE\MTE Pics\UBM - MTE bf_32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38314"/>
            <a:ext cx="3886200" cy="2881486"/>
          </a:xfrm>
          <a:prstGeom prst="rect">
            <a:avLst/>
          </a:prstGeom>
          <a:noFill/>
        </p:spPr>
      </p:pic>
      <p:pic>
        <p:nvPicPr>
          <p:cNvPr id="9" name="Content Placeholder 8" descr="Picture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086786"/>
            <a:ext cx="3886200" cy="2894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– Bed Type Universal MCs</a:t>
            </a:r>
            <a:endParaRPr lang="en-US" dirty="0"/>
          </a:p>
        </p:txBody>
      </p:sp>
      <p:pic>
        <p:nvPicPr>
          <p:cNvPr id="7" name="Content Placeholder 6" descr="mte-42k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3200400"/>
            <a:ext cx="3886199" cy="2819400"/>
          </a:xfrm>
        </p:spPr>
      </p:pic>
      <p:pic>
        <p:nvPicPr>
          <p:cNvPr id="8" name="Content Placeholder 7" descr="IMG_1713 - 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200400"/>
            <a:ext cx="38862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371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KT </a:t>
            </a:r>
            <a:r>
              <a:rPr lang="en-US" dirty="0" smtClean="0"/>
              <a:t>Series – High performance roller guides and a fully enclosed work area for production jobs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1371600"/>
          </a:xfrm>
        </p:spPr>
        <p:txBody>
          <a:bodyPr/>
          <a:lstStyle/>
          <a:p>
            <a:r>
              <a:rPr lang="en-US" dirty="0" smtClean="0"/>
              <a:t>RT Series – Same construction as the KT but with integral rotary table, up to 63” x 71”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99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Model FBF can </a:t>
            </a:r>
            <a:r>
              <a:rPr lang="en-US" dirty="0" smtClean="0"/>
              <a:t>offer a machining envelope up to 13’ high and 40’ long with up to 59” of reach and rigidity from the massive RAM.  The two axis Universal or Orthogonal head allows 5 side machining of workpieces on floor plate or rotary table.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– Floor Type Universal MC</a:t>
            </a:r>
            <a:endParaRPr lang="en-US" dirty="0"/>
          </a:p>
        </p:txBody>
      </p:sp>
      <p:pic>
        <p:nvPicPr>
          <p:cNvPr id="5122" name="Picture 2" descr="C:\Documents and Settings\bconners\My Documents\UPS\MTE\MTE Pics\FBF10000\MTE - FBF 10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784" b="478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– Cast Iron Bed</a:t>
            </a:r>
            <a:endParaRPr lang="en-US" dirty="0"/>
          </a:p>
        </p:txBody>
      </p:sp>
      <p:pic>
        <p:nvPicPr>
          <p:cNvPr id="6146" name="Picture 2" descr="C:\Documents and Settings\bconners\My Documents\UPS\MTE\MTE Pics\FBF10000\Catalogo MM\DSC007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79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– Cast Iron Saddle</a:t>
            </a:r>
            <a:endParaRPr lang="en-US" dirty="0"/>
          </a:p>
        </p:txBody>
      </p:sp>
      <p:pic>
        <p:nvPicPr>
          <p:cNvPr id="4" name="Content Placeholder 3" descr="FBF saddle cast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048" y="1600200"/>
            <a:ext cx="599685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369</TotalTime>
  <Words>538</Words>
  <Application>Microsoft Office PowerPoint</Application>
  <PresentationFormat>On-screen Show (4:3)</PresentationFormat>
  <Paragraphs>66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Median</vt:lpstr>
      <vt:lpstr>Acrobat Document</vt:lpstr>
      <vt:lpstr>Slide 1</vt:lpstr>
      <vt:lpstr>The Company</vt:lpstr>
      <vt:lpstr>New Facility built in 2009</vt:lpstr>
      <vt:lpstr>MTE Assembly Floor</vt:lpstr>
      <vt:lpstr>Products – Bed Type Universal MCs</vt:lpstr>
      <vt:lpstr>Products – Bed Type Universal MCs</vt:lpstr>
      <vt:lpstr>Products – Floor Type Universal MC</vt:lpstr>
      <vt:lpstr>Construction – Cast Iron Bed</vt:lpstr>
      <vt:lpstr>Construction – Cast Iron Saddle</vt:lpstr>
      <vt:lpstr>High Performance Roller Guides</vt:lpstr>
      <vt:lpstr>Helical Rack &amp; Pinion Column Feed</vt:lpstr>
      <vt:lpstr>Dual Pinion Drive eliminates backlash</vt:lpstr>
      <vt:lpstr>Cast Iron Column &amp; RAM</vt:lpstr>
      <vt:lpstr>Spindle Power with Torque</vt:lpstr>
      <vt:lpstr>Heads</vt:lpstr>
      <vt:lpstr>Heads</vt:lpstr>
      <vt:lpstr>Automatic Head Changing</vt:lpstr>
      <vt:lpstr>CNC choices</vt:lpstr>
      <vt:lpstr>Automatic Tool Changers</vt:lpstr>
      <vt:lpstr>Chip management</vt:lpstr>
      <vt:lpstr>Machine layout &amp; safety</vt:lpstr>
      <vt:lpstr>Operation</vt:lpstr>
      <vt:lpstr>FBF with large rotary tables</vt:lpstr>
      <vt:lpstr>FBF for large parts (13’H x 40’L)</vt:lpstr>
      <vt:lpstr>FBF Summary</vt:lpstr>
      <vt:lpstr>Protected Investment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bconners</dc:creator>
  <cp:lastModifiedBy>Bob Conners</cp:lastModifiedBy>
  <cp:revision>43</cp:revision>
  <dcterms:created xsi:type="dcterms:W3CDTF">2010-10-04T19:13:12Z</dcterms:created>
  <dcterms:modified xsi:type="dcterms:W3CDTF">2013-10-14T14:19:40Z</dcterms:modified>
</cp:coreProperties>
</file>