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46"/>
  </p:notesMasterIdLst>
  <p:handoutMasterIdLst>
    <p:handoutMasterId r:id="rId47"/>
  </p:handoutMasterIdLst>
  <p:sldIdLst>
    <p:sldId id="359" r:id="rId3"/>
    <p:sldId id="353" r:id="rId4"/>
    <p:sldId id="358" r:id="rId5"/>
    <p:sldId id="259" r:id="rId6"/>
    <p:sldId id="383" r:id="rId7"/>
    <p:sldId id="370" r:id="rId8"/>
    <p:sldId id="263" r:id="rId9"/>
    <p:sldId id="264" r:id="rId10"/>
    <p:sldId id="265" r:id="rId11"/>
    <p:sldId id="355" r:id="rId12"/>
    <p:sldId id="356" r:id="rId13"/>
    <p:sldId id="268" r:id="rId14"/>
    <p:sldId id="361" r:id="rId15"/>
    <p:sldId id="270" r:id="rId16"/>
    <p:sldId id="354" r:id="rId17"/>
    <p:sldId id="279" r:id="rId18"/>
    <p:sldId id="280" r:id="rId19"/>
    <p:sldId id="324" r:id="rId20"/>
    <p:sldId id="372" r:id="rId21"/>
    <p:sldId id="322" r:id="rId22"/>
    <p:sldId id="345" r:id="rId23"/>
    <p:sldId id="373" r:id="rId24"/>
    <p:sldId id="374" r:id="rId25"/>
    <p:sldId id="281" r:id="rId26"/>
    <p:sldId id="282" r:id="rId27"/>
    <p:sldId id="283" r:id="rId28"/>
    <p:sldId id="284" r:id="rId29"/>
    <p:sldId id="323" r:id="rId30"/>
    <p:sldId id="285" r:id="rId31"/>
    <p:sldId id="286" r:id="rId32"/>
    <p:sldId id="375" r:id="rId33"/>
    <p:sldId id="325" r:id="rId34"/>
    <p:sldId id="379" r:id="rId35"/>
    <p:sldId id="287" r:id="rId36"/>
    <p:sldId id="288" r:id="rId37"/>
    <p:sldId id="289" r:id="rId38"/>
    <p:sldId id="290" r:id="rId39"/>
    <p:sldId id="299" r:id="rId40"/>
    <p:sldId id="300" r:id="rId41"/>
    <p:sldId id="360" r:id="rId42"/>
    <p:sldId id="382" r:id="rId43"/>
    <p:sldId id="318" r:id="rId44"/>
    <p:sldId id="319" r:id="rId45"/>
  </p:sldIdLst>
  <p:sldSz cx="10693400" cy="7561263"/>
  <p:notesSz cx="6797675" cy="9926638"/>
  <p:defaultTextStyle>
    <a:defPPr>
      <a:defRPr lang="fr-FR"/>
    </a:defPPr>
    <a:lvl1pPr marL="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C831A"/>
    <a:srgbClr val="FFFFAB"/>
    <a:srgbClr val="FFDDD5"/>
    <a:srgbClr val="FF9900"/>
    <a:srgbClr val="A6A6A6"/>
    <a:srgbClr val="4F81B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9537" autoAdjust="0"/>
  </p:normalViewPr>
  <p:slideViewPr>
    <p:cSldViewPr>
      <p:cViewPr varScale="1">
        <p:scale>
          <a:sx n="100" d="100"/>
          <a:sy n="100" d="100"/>
        </p:scale>
        <p:origin x="-869" y="-94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4" d="100"/>
        <a:sy n="104" d="100"/>
      </p:scale>
      <p:origin x="0" y="13572"/>
    </p:cViewPr>
  </p:sorterViewPr>
  <p:notesViewPr>
    <p:cSldViewPr>
      <p:cViewPr varScale="1">
        <p:scale>
          <a:sx n="81" d="100"/>
          <a:sy n="81" d="100"/>
        </p:scale>
        <p:origin x="-4020" y="-102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3.228\Commercial\7%20TC\01%20-%20Documents%20supports\Pr&#233;sentations\Statistiques%20machines%20pour%20PPS%20g&#233;n&#233;ral%202017%20&#224;%20202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3.228\Commercial\7%20TC\01%20-%20Documents%20supports\Pr&#233;sentations\Statistiques%20machines%20pour%20PPS%20g&#233;n&#233;ral%202017%20&#224;%20202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3.228\Commercial\7%20TC\01%20-%20Documents%20supports\Pr&#233;sentations\Statistiques%20machines%20pour%20PPS%20g&#233;n&#233;ral%202017%20&#224;%20202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2"/>
  <c:chart>
    <c:plotArea>
      <c:layout>
        <c:manualLayout>
          <c:layoutTarget val="inner"/>
          <c:xMode val="edge"/>
          <c:yMode val="edge"/>
          <c:x val="7.1867182093555873E-2"/>
          <c:y val="0.13989921857055221"/>
          <c:w val="0.39429411117018742"/>
          <c:h val="0.72227606584826864"/>
        </c:manualLayout>
      </c:layout>
      <c:doughnutChart>
        <c:varyColors val="1"/>
        <c:dLbls>
          <c:showPercent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5836490055321832"/>
          <c:y val="0.13505770214181806"/>
          <c:w val="0.43388350368477591"/>
          <c:h val="0.31628341933436876"/>
        </c:manualLayout>
      </c:layout>
      <c:txPr>
        <a:bodyPr/>
        <a:lstStyle/>
        <a:p>
          <a:pPr>
            <a:defRPr sz="140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</c:chart>
  <c:spPr>
    <a:noFill/>
  </c:spPr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2"/>
  <c:chart>
    <c:title>
      <c:tx>
        <c:rich>
          <a:bodyPr/>
          <a:lstStyle/>
          <a:p>
            <a:pPr>
              <a:defRPr/>
            </a:pPr>
            <a:r>
              <a:rPr lang="fr-FR" sz="1800" b="1" i="0" baseline="0">
                <a:effectLst/>
              </a:rPr>
              <a:t>Breakdown by activity sector</a:t>
            </a:r>
            <a:endParaRPr lang="fr-FR">
              <a:effectLst/>
            </a:endParaRPr>
          </a:p>
        </c:rich>
      </c:tx>
      <c:layout>
        <c:manualLayout>
          <c:xMode val="edge"/>
          <c:yMode val="edge"/>
          <c:x val="9.7874936505942131E-2"/>
          <c:y val="0.11662297131455343"/>
        </c:manualLayout>
      </c:layout>
    </c:title>
    <c:plotArea>
      <c:layout>
        <c:manualLayout>
          <c:layoutTarget val="inner"/>
          <c:xMode val="edge"/>
          <c:yMode val="edge"/>
          <c:x val="8.3870742668088361E-2"/>
          <c:y val="0.25842253328969278"/>
          <c:w val="0.34622105271714615"/>
          <c:h val="0.67048074507517208"/>
        </c:manualLayout>
      </c:layout>
      <c:doughnut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'[Statistiques machines pour PPS général 2017 à 2020.xlsx]stats EN'!$B$3:$B$7</c:f>
              <c:strCache>
                <c:ptCount val="5"/>
                <c:pt idx="0">
                  <c:v>Aeronautics</c:v>
                </c:pt>
                <c:pt idx="1">
                  <c:v>Automobile / Railway</c:v>
                </c:pt>
                <c:pt idx="2">
                  <c:v>Precision and General mecanics</c:v>
                </c:pt>
                <c:pt idx="3">
                  <c:v>School and training centers</c:v>
                </c:pt>
                <c:pt idx="4">
                  <c:v>Miscellaneous (Medical / Energy, etc ...) </c:v>
                </c:pt>
              </c:strCache>
            </c:strRef>
          </c:cat>
          <c:val>
            <c:numRef>
              <c:f>'[Statistiques machines pour PPS général 2017 à 2020.xlsx]stats EN'!$C$3:$C$7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40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8B9-48A5-83E6-CDF17E8E9A5C}"/>
            </c:ext>
          </c:extLst>
        </c:ser>
        <c:dLbls>
          <c:showPercent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3739589952161548"/>
          <c:y val="0.19437763147796994"/>
          <c:w val="0.46119467428844135"/>
          <c:h val="0.73366374221262953"/>
        </c:manualLayout>
      </c:layout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zero"/>
  </c:chart>
  <c:spPr>
    <a:noFill/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2"/>
  <c:chart>
    <c:title>
      <c:tx>
        <c:rich>
          <a:bodyPr/>
          <a:lstStyle/>
          <a:p>
            <a:pPr>
              <a:defRPr/>
            </a:pPr>
            <a:r>
              <a:rPr lang="fr-FR" sz="1800" b="1" i="0" baseline="0">
                <a:effectLst/>
              </a:rPr>
              <a:t>Breakdown of machines quantity per area</a:t>
            </a:r>
            <a:endParaRPr lang="fr-FR">
              <a:effectLst/>
            </a:endParaRPr>
          </a:p>
        </c:rich>
      </c:tx>
      <c:layout>
        <c:manualLayout>
          <c:xMode val="edge"/>
          <c:yMode val="edge"/>
          <c:x val="5.3015241290159699E-2"/>
          <c:y val="2.777777777777779E-2"/>
        </c:manualLayout>
      </c:layout>
    </c:title>
    <c:plotArea>
      <c:layout>
        <c:manualLayout>
          <c:layoutTarget val="inner"/>
          <c:xMode val="edge"/>
          <c:yMode val="edge"/>
          <c:x val="5.4611596289501761E-2"/>
          <c:y val="0.20871135899679213"/>
          <c:w val="0.30508064837854765"/>
          <c:h val="0.7471099445902597"/>
        </c:manualLayout>
      </c:layout>
      <c:doughnut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'[Statistiques machines pour PPS général 2017 à 2020.xlsx]stats EN'!$B$23:$B$26</c:f>
              <c:strCache>
                <c:ptCount val="4"/>
                <c:pt idx="0">
                  <c:v>France</c:v>
                </c:pt>
                <c:pt idx="1">
                  <c:v>Rest of Europe</c:v>
                </c:pt>
                <c:pt idx="2">
                  <c:v>Rest of the world</c:v>
                </c:pt>
                <c:pt idx="3">
                  <c:v>China/ India</c:v>
                </c:pt>
              </c:strCache>
            </c:strRef>
          </c:cat>
          <c:val>
            <c:numRef>
              <c:f>'[Statistiques machines pour PPS général 2017 à 2020.xlsx]stats EN'!$D$23:$D$26</c:f>
              <c:numCache>
                <c:formatCode>0.00</c:formatCode>
                <c:ptCount val="4"/>
                <c:pt idx="0">
                  <c:v>57.602339181286546</c:v>
                </c:pt>
                <c:pt idx="1">
                  <c:v>23.39181286549708</c:v>
                </c:pt>
                <c:pt idx="2">
                  <c:v>10.233918128654967</c:v>
                </c:pt>
                <c:pt idx="3">
                  <c:v>8.7719298245614024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AE-4937-B458-AFD6B385E428}"/>
            </c:ext>
          </c:extLst>
        </c:ser>
        <c:dLbls>
          <c:showPercent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37473480917275948"/>
          <c:y val="0.2344885535141441"/>
          <c:w val="0.24590696263469586"/>
          <c:h val="0.54942548848060668"/>
        </c:manualLayout>
      </c:layout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zero"/>
  </c:chart>
  <c:spPr>
    <a:noFill/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2"/>
  <c:chart>
    <c:title>
      <c:tx>
        <c:rich>
          <a:bodyPr/>
          <a:lstStyle/>
          <a:p>
            <a:pPr>
              <a:defRPr/>
            </a:pPr>
            <a:r>
              <a:rPr lang="fr-FR" sz="1800" b="1" i="0" baseline="0">
                <a:effectLst/>
              </a:rPr>
              <a:t>Breakdown of turnover per area</a:t>
            </a:r>
            <a:endParaRPr lang="fr-FR">
              <a:effectLst/>
            </a:endParaRPr>
          </a:p>
        </c:rich>
      </c:tx>
      <c:layout>
        <c:manualLayout>
          <c:xMode val="edge"/>
          <c:yMode val="edge"/>
          <c:x val="1.9374217772215291E-2"/>
          <c:y val="0"/>
        </c:manualLayout>
      </c:layout>
    </c:title>
    <c:plotArea>
      <c:layout>
        <c:manualLayout>
          <c:layoutTarget val="inner"/>
          <c:xMode val="edge"/>
          <c:yMode val="edge"/>
          <c:x val="1.6876733590793693E-2"/>
          <c:y val="0.15423374161563141"/>
          <c:w val="0.39499264087089275"/>
          <c:h val="0.75848133566637521"/>
        </c:manualLayout>
      </c:layout>
      <c:doughnut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'[Statistiques machines pour PPS général 2017 à 2020.xlsx]stats EN'!$B$40:$B$43</c:f>
              <c:strCache>
                <c:ptCount val="4"/>
                <c:pt idx="0">
                  <c:v>France</c:v>
                </c:pt>
                <c:pt idx="1">
                  <c:v>Rest of Europe</c:v>
                </c:pt>
                <c:pt idx="2">
                  <c:v>Rest of the world</c:v>
                </c:pt>
                <c:pt idx="3">
                  <c:v>China/ India</c:v>
                </c:pt>
              </c:strCache>
            </c:strRef>
          </c:cat>
          <c:val>
            <c:numRef>
              <c:f>'[Statistiques machines pour PPS général 2017 à 2020.xlsx]stats EN'!$D$40:$D$43</c:f>
              <c:numCache>
                <c:formatCode>0.00</c:formatCode>
                <c:ptCount val="4"/>
                <c:pt idx="0">
                  <c:v>37.647058823529413</c:v>
                </c:pt>
                <c:pt idx="1">
                  <c:v>15.294117647058821</c:v>
                </c:pt>
                <c:pt idx="2">
                  <c:v>25.882352941176467</c:v>
                </c:pt>
                <c:pt idx="3">
                  <c:v>21.17647058823529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A1-4ECE-B588-88FDC299E95A}"/>
            </c:ext>
          </c:extLst>
        </c:ser>
        <c:dLbls>
          <c:showPercent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2039620647478071"/>
          <c:y val="0.186674321959755"/>
          <c:w val="0.4089388217458137"/>
          <c:h val="0.53710265383493727"/>
        </c:manualLayout>
      </c:layout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zero"/>
  </c:chart>
  <c:spPr>
    <a:noFill/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2"/>
  <c:chart>
    <c:autoTitleDeleted val="1"/>
    <c:view3D>
      <c:perspective val="30"/>
    </c:view3D>
    <c:floor>
      <c:spPr>
        <a:noFill/>
      </c:spPr>
    </c:floor>
    <c:sideWall>
      <c:spPr>
        <a:noFill/>
        <a:ln>
          <a:noFill/>
        </a:ln>
      </c:spPr>
    </c:sideWall>
    <c:backWall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6.5455428787482395E-2"/>
          <c:y val="0.11566075206995417"/>
          <c:w val="0.91246704340366958"/>
          <c:h val="0.85943135983990149"/>
        </c:manualLayout>
      </c:layout>
      <c:bar3DChart>
        <c:barDir val="col"/>
        <c:grouping val="clustered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spPr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92D-4D2D-8E1B-9DECDFA9247D}"/>
              </c:ext>
            </c:extLst>
          </c:dPt>
          <c:dPt>
            <c:idx val="1"/>
            <c:spPr>
              <a:gradFill>
                <a:gsLst>
                  <a:gs pos="0">
                    <a:srgbClr val="FF000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92D-4D2D-8E1B-9DECDFA9247D}"/>
              </c:ext>
            </c:extLst>
          </c:dPt>
          <c:dPt>
            <c:idx val="2"/>
            <c:spPr>
              <a:gradFill>
                <a:gsLst>
                  <a:gs pos="0">
                    <a:srgbClr val="00B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92D-4D2D-8E1B-9DECDFA9247D}"/>
              </c:ext>
            </c:extLst>
          </c:dPt>
          <c:dPt>
            <c:idx val="3"/>
            <c:spPr>
              <a:gradFill>
                <a:gsLst>
                  <a:gs pos="0">
                    <a:srgbClr val="7030A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92D-4D2D-8E1B-9DECDFA9247D}"/>
              </c:ext>
            </c:extLst>
          </c:dPt>
          <c:dLbls>
            <c:dLbl>
              <c:idx val="0"/>
              <c:layout>
                <c:manualLayout>
                  <c:x val="2.4179661041246338E-2"/>
                  <c:y val="2.040234203892760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92D-4D2D-8E1B-9DECDFA9247D}"/>
                </c:ext>
              </c:extLst>
            </c:dLbl>
            <c:dLbl>
              <c:idx val="1"/>
              <c:layout>
                <c:manualLayout>
                  <c:x val="2.8446660048525078E-2"/>
                  <c:y val="1.586848825249924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92D-4D2D-8E1B-9DECDFA9247D}"/>
                </c:ext>
              </c:extLst>
            </c:dLbl>
            <c:dLbl>
              <c:idx val="2"/>
              <c:layout>
                <c:manualLayout>
                  <c:x val="1.7067996029115046E-2"/>
                  <c:y val="1.36015613592850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2D-4D2D-8E1B-9DECDFA9247D}"/>
                </c:ext>
              </c:extLst>
            </c:dLbl>
            <c:dLbl>
              <c:idx val="3"/>
              <c:layout>
                <c:manualLayout>
                  <c:x val="2.5601994043672575E-2"/>
                  <c:y val="4.533853786428356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92D-4D2D-8E1B-9DECDFA924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1"/>
              <a:lstStyle/>
              <a:p>
                <a:pPr>
                  <a:defRPr b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Feuil1!$A$2:$A$5</c:f>
              <c:strCache>
                <c:ptCount val="4"/>
                <c:pt idx="0">
                  <c:v>Production</c:v>
                </c:pt>
                <c:pt idx="1">
                  <c:v>Service client</c:v>
                </c:pt>
                <c:pt idx="2">
                  <c:v>R&amp;D</c:v>
                </c:pt>
                <c:pt idx="3">
                  <c:v>Autres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85</c:v>
                </c:pt>
                <c:pt idx="1">
                  <c:v>45</c:v>
                </c:pt>
                <c:pt idx="2">
                  <c:v>25</c:v>
                </c:pt>
                <c:pt idx="3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92D-4D2D-8E1B-9DECDFA9247D}"/>
            </c:ext>
          </c:extLst>
        </c:ser>
        <c:dLbls/>
        <c:gapWidth val="0"/>
        <c:gapDepth val="0"/>
        <c:shape val="cylinder"/>
        <c:axId val="159932416"/>
        <c:axId val="159933952"/>
        <c:axId val="0"/>
      </c:bar3DChart>
      <c:catAx>
        <c:axId val="159932416"/>
        <c:scaling>
          <c:orientation val="minMax"/>
        </c:scaling>
        <c:delete val="1"/>
        <c:axPos val="b"/>
        <c:numFmt formatCode="General" sourceLinked="0"/>
        <c:majorTickMark val="none"/>
        <c:tickLblPos val="none"/>
        <c:crossAx val="159933952"/>
        <c:crosses val="autoZero"/>
        <c:auto val="1"/>
        <c:lblAlgn val="ctr"/>
        <c:lblOffset val="100"/>
      </c:catAx>
      <c:valAx>
        <c:axId val="159933952"/>
        <c:scaling>
          <c:orientation val="minMax"/>
          <c:max val="180"/>
          <c:min val="0"/>
        </c:scaling>
        <c:axPos val="l"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159932416"/>
        <c:crosses val="autoZero"/>
        <c:crossBetween val="between"/>
      </c:valAx>
    </c:plotArea>
    <c:plotVisOnly val="1"/>
    <c:dispBlanksAs val="gap"/>
  </c:chart>
  <c:spPr>
    <a:noFill/>
  </c:spPr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38E472-B431-46CB-B14C-9CA564507666}" type="doc">
      <dgm:prSet loTypeId="urn:microsoft.com/office/officeart/2005/8/layout/hList1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fr-FR"/>
        </a:p>
      </dgm:t>
    </dgm:pt>
    <dgm:pt modelId="{78EBF1B9-4CBD-47E9-BDA3-A4E9601EA3F1}">
      <dgm:prSet phldrT="[Texte]" custT="1"/>
      <dgm:spPr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FR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Production</a:t>
          </a:r>
        </a:p>
      </dgm:t>
    </dgm:pt>
    <dgm:pt modelId="{9764BE94-A40A-4413-9EDA-7C7D6787EA74}" type="parTrans" cxnId="{A65DB16E-D380-4516-91E2-777A3B923750}">
      <dgm:prSet/>
      <dgm:spPr/>
      <dgm:t>
        <a:bodyPr/>
        <a:lstStyle/>
        <a:p>
          <a:endParaRPr lang="fr-FR"/>
        </a:p>
      </dgm:t>
    </dgm:pt>
    <dgm:pt modelId="{4A78D250-F585-45F0-8B1C-045D459333F0}" type="sibTrans" cxnId="{A65DB16E-D380-4516-91E2-777A3B923750}">
      <dgm:prSet/>
      <dgm:spPr/>
      <dgm:t>
        <a:bodyPr/>
        <a:lstStyle/>
        <a:p>
          <a:endParaRPr lang="fr-FR"/>
        </a:p>
      </dgm:t>
    </dgm:pt>
    <dgm:pt modelId="{D750E508-7DAE-4E08-BBB5-4D8164A2FB39}">
      <dgm:prSet phldrT="[Texte]" custT="1"/>
      <dgm:spPr>
        <a:noFill/>
      </dgm:spPr>
      <dgm:t>
        <a:bodyPr/>
        <a:lstStyle/>
        <a:p>
          <a:pPr defTabSz="1344613"/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Assembly</a:t>
          </a:r>
          <a:endParaRPr lang="fr-FR" sz="1000" dirty="0">
            <a:solidFill>
              <a:schemeClr val="tx1"/>
            </a:solidFill>
          </a:endParaRPr>
        </a:p>
      </dgm:t>
    </dgm:pt>
    <dgm:pt modelId="{D2F36CBB-ECD9-41CB-97BD-B99DF088CF57}" type="parTrans" cxnId="{2EFFB494-E1D0-4B92-9D72-6AF2FABD53CC}">
      <dgm:prSet/>
      <dgm:spPr/>
      <dgm:t>
        <a:bodyPr/>
        <a:lstStyle/>
        <a:p>
          <a:endParaRPr lang="fr-FR"/>
        </a:p>
      </dgm:t>
    </dgm:pt>
    <dgm:pt modelId="{4F9C20F4-18A9-4E14-931D-C3AFE9733D67}" type="sibTrans" cxnId="{2EFFB494-E1D0-4B92-9D72-6AF2FABD53CC}">
      <dgm:prSet/>
      <dgm:spPr/>
      <dgm:t>
        <a:bodyPr/>
        <a:lstStyle/>
        <a:p>
          <a:endParaRPr lang="fr-FR"/>
        </a:p>
      </dgm:t>
    </dgm:pt>
    <dgm:pt modelId="{BCB64B72-F816-4262-AE33-0F06487ED50B}">
      <dgm:prSet phldrT="[Texte]" custT="1"/>
      <dgm:spPr>
        <a:noFill/>
      </dgm:spPr>
      <dgm:t>
        <a:bodyPr/>
        <a:lstStyle/>
        <a:p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After</a:t>
          </a:r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Sales </a:t>
          </a:r>
          <a:endParaRPr lang="fr-FR" sz="1000" dirty="0">
            <a:solidFill>
              <a:schemeClr val="tx1"/>
            </a:solidFill>
          </a:endParaRPr>
        </a:p>
      </dgm:t>
    </dgm:pt>
    <dgm:pt modelId="{13E66DFF-201D-4F06-A507-83C1D299B55F}" type="parTrans" cxnId="{BF62E41B-DB67-4E86-83B5-512B7730A5A6}">
      <dgm:prSet/>
      <dgm:spPr/>
      <dgm:t>
        <a:bodyPr/>
        <a:lstStyle/>
        <a:p>
          <a:endParaRPr lang="fr-FR"/>
        </a:p>
      </dgm:t>
    </dgm:pt>
    <dgm:pt modelId="{5DBC5463-24FF-4520-AC5F-F2D37354405F}" type="sibTrans" cxnId="{BF62E41B-DB67-4E86-83B5-512B7730A5A6}">
      <dgm:prSet/>
      <dgm:spPr/>
      <dgm:t>
        <a:bodyPr/>
        <a:lstStyle/>
        <a:p>
          <a:endParaRPr lang="fr-FR"/>
        </a:p>
      </dgm:t>
    </dgm:pt>
    <dgm:pt modelId="{2E2456DB-C3B1-486E-AA85-41E121F4719E}">
      <dgm:prSet phldrT="[Texte]" custT="1"/>
      <dgm:spPr>
        <a:noFill/>
      </dgm:spPr>
      <dgm:t>
        <a:bodyPr/>
        <a:lstStyle/>
        <a:p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Mechanical</a:t>
          </a:r>
          <a:endParaRPr lang="fr-FR" sz="1000" dirty="0">
            <a:solidFill>
              <a:schemeClr val="tx1"/>
            </a:solidFill>
          </a:endParaRPr>
        </a:p>
      </dgm:t>
    </dgm:pt>
    <dgm:pt modelId="{267E72CC-2E5F-4FAE-9B15-58E1DFE90462}" type="parTrans" cxnId="{5A270545-10A4-4388-9676-92194150A33F}">
      <dgm:prSet/>
      <dgm:spPr/>
      <dgm:t>
        <a:bodyPr/>
        <a:lstStyle/>
        <a:p>
          <a:endParaRPr lang="fr-FR"/>
        </a:p>
      </dgm:t>
    </dgm:pt>
    <dgm:pt modelId="{A9330727-E118-47E6-8E5F-61A0B256EEBF}" type="sibTrans" cxnId="{5A270545-10A4-4388-9676-92194150A33F}">
      <dgm:prSet/>
      <dgm:spPr/>
      <dgm:t>
        <a:bodyPr/>
        <a:lstStyle/>
        <a:p>
          <a:endParaRPr lang="fr-FR"/>
        </a:p>
      </dgm:t>
    </dgm:pt>
    <dgm:pt modelId="{04FE91F3-C196-425B-BA08-4DC1F0F568F9}">
      <dgm:prSet custT="1"/>
      <dgm:spPr>
        <a:noFill/>
      </dgm:spPr>
      <dgm:t>
        <a:bodyPr/>
        <a:lstStyle/>
        <a:p>
          <a:pPr defTabSz="1344613"/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Methods</a:t>
          </a:r>
          <a:endParaRPr lang="fr-FR" sz="10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E8D69B9-7CE2-47BA-A370-FA75A937AA52}" type="parTrans" cxnId="{9C816DBA-5013-49EB-A2A6-3732B56C065E}">
      <dgm:prSet/>
      <dgm:spPr/>
      <dgm:t>
        <a:bodyPr/>
        <a:lstStyle/>
        <a:p>
          <a:endParaRPr lang="fr-FR"/>
        </a:p>
      </dgm:t>
    </dgm:pt>
    <dgm:pt modelId="{8528A52E-78D1-480E-94D2-BD50B3EEA47E}" type="sibTrans" cxnId="{9C816DBA-5013-49EB-A2A6-3732B56C065E}">
      <dgm:prSet/>
      <dgm:spPr/>
      <dgm:t>
        <a:bodyPr/>
        <a:lstStyle/>
        <a:p>
          <a:endParaRPr lang="fr-FR"/>
        </a:p>
      </dgm:t>
    </dgm:pt>
    <dgm:pt modelId="{760A61CA-D380-4936-9927-7F990DCC592E}">
      <dgm:prSet custT="1"/>
      <dgm:spPr>
        <a:noFill/>
      </dgm:spPr>
      <dgm:t>
        <a:bodyPr/>
        <a:lstStyle/>
        <a:p>
          <a:pPr defTabSz="1344613"/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Logistics</a:t>
          </a:r>
          <a:endParaRPr lang="fr-FR" sz="10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8D5C528-0701-4C66-A4A2-D27ED6BD44B9}" type="parTrans" cxnId="{8EDC036F-9711-4A4D-B9F5-C261F734C387}">
      <dgm:prSet/>
      <dgm:spPr/>
      <dgm:t>
        <a:bodyPr/>
        <a:lstStyle/>
        <a:p>
          <a:endParaRPr lang="fr-FR"/>
        </a:p>
      </dgm:t>
    </dgm:pt>
    <dgm:pt modelId="{F9AB3A6A-2B9A-46AC-87A5-68F0F0FA60B4}" type="sibTrans" cxnId="{8EDC036F-9711-4A4D-B9F5-C261F734C387}">
      <dgm:prSet/>
      <dgm:spPr/>
      <dgm:t>
        <a:bodyPr/>
        <a:lstStyle/>
        <a:p>
          <a:endParaRPr lang="fr-FR"/>
        </a:p>
      </dgm:t>
    </dgm:pt>
    <dgm:pt modelId="{A8E03F35-B6F7-40AE-8BA0-6F03F1F13733}">
      <dgm:prSet custT="1"/>
      <dgm:spPr>
        <a:noFill/>
      </dgm:spPr>
      <dgm:t>
        <a:bodyPr/>
        <a:lstStyle/>
        <a:p>
          <a:pPr defTabSz="1344613"/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NC </a:t>
          </a:r>
          <a:r>
            <a:rPr lang="fr-FR" sz="10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integration</a:t>
          </a:r>
          <a:endParaRPr lang="fr-FR" sz="10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65F75C3-A2D4-40D6-B96E-BDDD1A1FABDC}" type="parTrans" cxnId="{0632B4B7-5819-4185-91FB-6C39A2924222}">
      <dgm:prSet/>
      <dgm:spPr/>
      <dgm:t>
        <a:bodyPr/>
        <a:lstStyle/>
        <a:p>
          <a:endParaRPr lang="fr-FR"/>
        </a:p>
      </dgm:t>
    </dgm:pt>
    <dgm:pt modelId="{95FC4291-628E-4780-B965-9098690E32A7}" type="sibTrans" cxnId="{0632B4B7-5819-4185-91FB-6C39A2924222}">
      <dgm:prSet/>
      <dgm:spPr/>
      <dgm:t>
        <a:bodyPr/>
        <a:lstStyle/>
        <a:p>
          <a:endParaRPr lang="fr-FR"/>
        </a:p>
      </dgm:t>
    </dgm:pt>
    <dgm:pt modelId="{B9B17D5D-A3E1-4321-BFBC-52B83B6B719E}">
      <dgm:prSet custT="1"/>
      <dgm:spPr>
        <a:noFill/>
      </dgm:spPr>
      <dgm:t>
        <a:bodyPr/>
        <a:lstStyle/>
        <a:p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Purchase</a:t>
          </a:r>
          <a:endParaRPr lang="fr-FR" sz="1000" dirty="0">
            <a:solidFill>
              <a:schemeClr val="tx1"/>
            </a:solidFill>
          </a:endParaRPr>
        </a:p>
      </dgm:t>
    </dgm:pt>
    <dgm:pt modelId="{F730F478-9463-4643-A681-08AC4021264E}" type="parTrans" cxnId="{E5B771C2-1260-4D87-BB8B-63CBA7DA8A5E}">
      <dgm:prSet/>
      <dgm:spPr/>
      <dgm:t>
        <a:bodyPr/>
        <a:lstStyle/>
        <a:p>
          <a:endParaRPr lang="fr-FR"/>
        </a:p>
      </dgm:t>
    </dgm:pt>
    <dgm:pt modelId="{59A7E84B-41A0-497C-83DC-658146FBEE83}" type="sibTrans" cxnId="{E5B771C2-1260-4D87-BB8B-63CBA7DA8A5E}">
      <dgm:prSet/>
      <dgm:spPr/>
      <dgm:t>
        <a:bodyPr/>
        <a:lstStyle/>
        <a:p>
          <a:endParaRPr lang="fr-FR"/>
        </a:p>
      </dgm:t>
    </dgm:pt>
    <dgm:pt modelId="{77836C10-5520-4137-8E6A-B76860683592}">
      <dgm:prSet custT="1"/>
      <dgm:spPr>
        <a:noFill/>
      </dgm:spPr>
      <dgm:t>
        <a:bodyPr/>
        <a:lstStyle/>
        <a:p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Accounting</a:t>
          </a:r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</a:p>
      </dgm:t>
    </dgm:pt>
    <dgm:pt modelId="{0A3A64B4-45E5-42B8-A004-261F2FF02FA3}" type="parTrans" cxnId="{351F84DC-05FD-414E-B174-5A33A7D02CC2}">
      <dgm:prSet/>
      <dgm:spPr/>
      <dgm:t>
        <a:bodyPr/>
        <a:lstStyle/>
        <a:p>
          <a:endParaRPr lang="fr-FR"/>
        </a:p>
      </dgm:t>
    </dgm:pt>
    <dgm:pt modelId="{707DDF21-AEB6-4209-93BE-94EFE2298DCD}" type="sibTrans" cxnId="{351F84DC-05FD-414E-B174-5A33A7D02CC2}">
      <dgm:prSet/>
      <dgm:spPr/>
      <dgm:t>
        <a:bodyPr/>
        <a:lstStyle/>
        <a:p>
          <a:endParaRPr lang="fr-FR"/>
        </a:p>
      </dgm:t>
    </dgm:pt>
    <dgm:pt modelId="{505CC69B-1DA2-438A-9821-5F8BD367D0C4}">
      <dgm:prSet custT="1"/>
      <dgm:spPr>
        <a:noFill/>
      </dgm:spPr>
      <dgm:t>
        <a:bodyPr/>
        <a:lstStyle/>
        <a:p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Planning</a:t>
          </a:r>
        </a:p>
      </dgm:t>
    </dgm:pt>
    <dgm:pt modelId="{15C3E195-BC6A-48D6-84C4-6656CF9BB1F2}" type="parTrans" cxnId="{416905F8-0FF3-4B4C-AEAA-9630F3C0538B}">
      <dgm:prSet/>
      <dgm:spPr/>
      <dgm:t>
        <a:bodyPr/>
        <a:lstStyle/>
        <a:p>
          <a:endParaRPr lang="fr-FR"/>
        </a:p>
      </dgm:t>
    </dgm:pt>
    <dgm:pt modelId="{47986BFD-405D-4573-8B47-23EE6890CEFD}" type="sibTrans" cxnId="{416905F8-0FF3-4B4C-AEAA-9630F3C0538B}">
      <dgm:prSet/>
      <dgm:spPr/>
      <dgm:t>
        <a:bodyPr/>
        <a:lstStyle/>
        <a:p>
          <a:endParaRPr lang="fr-FR"/>
        </a:p>
      </dgm:t>
    </dgm:pt>
    <dgm:pt modelId="{921DB475-CAE0-4EF3-A13F-EA37F870226B}">
      <dgm:prSet custT="1"/>
      <dgm:spPr>
        <a:noFill/>
      </dgm:spPr>
      <dgm:t>
        <a:bodyPr/>
        <a:lstStyle/>
        <a:p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Electrical</a:t>
          </a:r>
          <a:endParaRPr lang="fr-FR" sz="10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23A7632-79AB-42AD-9F6C-098D653D3720}" type="parTrans" cxnId="{79AB5C8D-DDB3-40A6-9B1D-66E59FAB8FA5}">
      <dgm:prSet/>
      <dgm:spPr/>
      <dgm:t>
        <a:bodyPr/>
        <a:lstStyle/>
        <a:p>
          <a:endParaRPr lang="fr-FR"/>
        </a:p>
      </dgm:t>
    </dgm:pt>
    <dgm:pt modelId="{129C97D8-8E64-49CE-A1B1-E55E5E8DB3A5}" type="sibTrans" cxnId="{79AB5C8D-DDB3-40A6-9B1D-66E59FAB8FA5}">
      <dgm:prSet/>
      <dgm:spPr/>
      <dgm:t>
        <a:bodyPr/>
        <a:lstStyle/>
        <a:p>
          <a:endParaRPr lang="fr-FR"/>
        </a:p>
      </dgm:t>
    </dgm:pt>
    <dgm:pt modelId="{B45903B3-1222-4C8A-A5D4-627B80C79EB7}">
      <dgm:prSet custT="1"/>
      <dgm:spPr>
        <a:noFill/>
      </dgm:spPr>
      <dgm:t>
        <a:bodyPr/>
        <a:lstStyle/>
        <a:p>
          <a:r>
            <a:rPr lang="fr-FR" sz="10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Automaton</a:t>
          </a:r>
          <a:endParaRPr lang="fr-FR" sz="10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0823AB2-E6FB-411B-85A3-3445DDCB84E1}" type="parTrans" cxnId="{318E2C94-55A6-4E0D-8998-464F4832AB8A}">
      <dgm:prSet/>
      <dgm:spPr/>
      <dgm:t>
        <a:bodyPr/>
        <a:lstStyle/>
        <a:p>
          <a:endParaRPr lang="fr-FR"/>
        </a:p>
      </dgm:t>
    </dgm:pt>
    <dgm:pt modelId="{421066C6-9746-4468-9AA2-A2A6592C523A}" type="sibTrans" cxnId="{318E2C94-55A6-4E0D-8998-464F4832AB8A}">
      <dgm:prSet/>
      <dgm:spPr/>
      <dgm:t>
        <a:bodyPr/>
        <a:lstStyle/>
        <a:p>
          <a:endParaRPr lang="fr-FR"/>
        </a:p>
      </dgm:t>
    </dgm:pt>
    <dgm:pt modelId="{5DF23AE3-6BFB-4D88-966C-30565E4468D2}">
      <dgm:prSet custT="1"/>
      <dgm:spPr>
        <a:noFill/>
      </dgm:spPr>
      <dgm:t>
        <a:bodyPr/>
        <a:lstStyle/>
        <a:p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NC applications </a:t>
          </a:r>
        </a:p>
      </dgm:t>
    </dgm:pt>
    <dgm:pt modelId="{D3E49075-D393-4243-B6D9-A7C7775D1BDE}" type="parTrans" cxnId="{3A1A6E46-36AF-4FC3-8E93-43BB26D8D7CA}">
      <dgm:prSet/>
      <dgm:spPr/>
      <dgm:t>
        <a:bodyPr/>
        <a:lstStyle/>
        <a:p>
          <a:endParaRPr lang="fr-FR"/>
        </a:p>
      </dgm:t>
    </dgm:pt>
    <dgm:pt modelId="{9501F681-43C5-4B94-A6D9-B8CFEFBCDB98}" type="sibTrans" cxnId="{3A1A6E46-36AF-4FC3-8E93-43BB26D8D7CA}">
      <dgm:prSet/>
      <dgm:spPr/>
      <dgm:t>
        <a:bodyPr/>
        <a:lstStyle/>
        <a:p>
          <a:endParaRPr lang="fr-FR"/>
        </a:p>
      </dgm:t>
    </dgm:pt>
    <dgm:pt modelId="{7C6F3621-B62C-484C-894B-C1BF87DC3300}">
      <dgm:prSet custT="1"/>
      <dgm:spPr>
        <a:noFill/>
      </dgm:spPr>
      <dgm:t>
        <a:bodyPr/>
        <a:lstStyle/>
        <a:p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Hotline </a:t>
          </a:r>
        </a:p>
      </dgm:t>
    </dgm:pt>
    <dgm:pt modelId="{AE281302-0E14-49FC-A36E-4DC96B60FFC3}" type="parTrans" cxnId="{17A189DD-EB14-490F-AB97-88717204FE17}">
      <dgm:prSet/>
      <dgm:spPr/>
      <dgm:t>
        <a:bodyPr/>
        <a:lstStyle/>
        <a:p>
          <a:endParaRPr lang="fr-FR"/>
        </a:p>
      </dgm:t>
    </dgm:pt>
    <dgm:pt modelId="{6B35A1AA-EA03-4834-8B43-36356D37E288}" type="sibTrans" cxnId="{17A189DD-EB14-490F-AB97-88717204FE17}">
      <dgm:prSet/>
      <dgm:spPr/>
      <dgm:t>
        <a:bodyPr/>
        <a:lstStyle/>
        <a:p>
          <a:endParaRPr lang="fr-FR"/>
        </a:p>
      </dgm:t>
    </dgm:pt>
    <dgm:pt modelId="{E0E6B2C9-9A3B-47CF-8B39-A92B9CBEB62F}">
      <dgm:prSet custT="1"/>
      <dgm:spPr>
        <a:noFill/>
      </dgm:spPr>
      <dgm:t>
        <a:bodyPr/>
        <a:lstStyle/>
        <a:p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Spindle</a:t>
          </a:r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/</a:t>
          </a:r>
          <a:b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head</a:t>
          </a:r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/ table </a:t>
          </a:r>
          <a:r>
            <a:rPr lang="fr-FR" sz="10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repair</a:t>
          </a:r>
          <a:endParaRPr lang="fr-FR" sz="10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2616008-E412-41C4-A810-8D6EC9BCC029}" type="parTrans" cxnId="{47235967-537B-4E89-A00C-F56B10469B4F}">
      <dgm:prSet/>
      <dgm:spPr/>
      <dgm:t>
        <a:bodyPr/>
        <a:lstStyle/>
        <a:p>
          <a:endParaRPr lang="fr-FR"/>
        </a:p>
      </dgm:t>
    </dgm:pt>
    <dgm:pt modelId="{86BA7A33-4E08-4507-A661-81542967C3B5}" type="sibTrans" cxnId="{47235967-537B-4E89-A00C-F56B10469B4F}">
      <dgm:prSet/>
      <dgm:spPr/>
      <dgm:t>
        <a:bodyPr/>
        <a:lstStyle/>
        <a:p>
          <a:endParaRPr lang="fr-FR"/>
        </a:p>
      </dgm:t>
    </dgm:pt>
    <dgm:pt modelId="{3963FD1B-260C-4BD0-BB87-C800A33D8CC9}">
      <dgm:prSet custT="1"/>
      <dgm:spPr>
        <a:noFill/>
      </dgm:spPr>
      <dgm:t>
        <a:bodyPr/>
        <a:lstStyle/>
        <a:p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Spare</a:t>
          </a:r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parts</a:t>
          </a:r>
        </a:p>
      </dgm:t>
    </dgm:pt>
    <dgm:pt modelId="{EF9FA759-09F5-4418-B25F-69580E199AFE}" type="parTrans" cxnId="{36BEC5D7-F73B-4EEE-96A3-D7604D983056}">
      <dgm:prSet/>
      <dgm:spPr/>
      <dgm:t>
        <a:bodyPr/>
        <a:lstStyle/>
        <a:p>
          <a:endParaRPr lang="fr-FR"/>
        </a:p>
      </dgm:t>
    </dgm:pt>
    <dgm:pt modelId="{21ADC5A5-BCB0-4A25-A1D3-DBB372B466D1}" type="sibTrans" cxnId="{36BEC5D7-F73B-4EEE-96A3-D7604D983056}">
      <dgm:prSet/>
      <dgm:spPr/>
      <dgm:t>
        <a:bodyPr/>
        <a:lstStyle/>
        <a:p>
          <a:endParaRPr lang="fr-FR"/>
        </a:p>
      </dgm:t>
    </dgm:pt>
    <dgm:pt modelId="{19A733AD-981C-4A60-B430-66BCF6C5BC05}">
      <dgm:prSet custT="1"/>
      <dgm:spPr>
        <a:noFill/>
      </dgm:spPr>
      <dgm:t>
        <a:bodyPr/>
        <a:lstStyle/>
        <a:p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Application</a:t>
          </a:r>
        </a:p>
      </dgm:t>
    </dgm:pt>
    <dgm:pt modelId="{88EF4F7C-2093-44A9-A9B6-5732660C44F8}" type="parTrans" cxnId="{A7FBDAA7-E523-4396-B631-A6019C03AAA3}">
      <dgm:prSet/>
      <dgm:spPr/>
      <dgm:t>
        <a:bodyPr/>
        <a:lstStyle/>
        <a:p>
          <a:endParaRPr lang="fr-FR"/>
        </a:p>
      </dgm:t>
    </dgm:pt>
    <dgm:pt modelId="{03AE2CAE-66C0-451F-BE45-1A40D7CD77DC}" type="sibTrans" cxnId="{A7FBDAA7-E523-4396-B631-A6019C03AAA3}">
      <dgm:prSet/>
      <dgm:spPr/>
      <dgm:t>
        <a:bodyPr/>
        <a:lstStyle/>
        <a:p>
          <a:endParaRPr lang="fr-FR"/>
        </a:p>
      </dgm:t>
    </dgm:pt>
    <dgm:pt modelId="{63E85344-8EE7-4C66-AB22-0EB43AB6A101}">
      <dgm:prSet custT="1"/>
      <dgm:spPr>
        <a:noFill/>
      </dgm:spPr>
      <dgm:t>
        <a:bodyPr/>
        <a:lstStyle/>
        <a:p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Training</a:t>
          </a:r>
        </a:p>
      </dgm:t>
    </dgm:pt>
    <dgm:pt modelId="{47444A1D-C638-4442-8871-40879492B9D3}" type="parTrans" cxnId="{A02E9A84-82B3-4AC4-A1B1-E3DA0EB01639}">
      <dgm:prSet/>
      <dgm:spPr/>
      <dgm:t>
        <a:bodyPr/>
        <a:lstStyle/>
        <a:p>
          <a:endParaRPr lang="fr-FR"/>
        </a:p>
      </dgm:t>
    </dgm:pt>
    <dgm:pt modelId="{2E05F76B-D6AA-403E-9A0B-0A74B27A2E56}" type="sibTrans" cxnId="{A02E9A84-82B3-4AC4-A1B1-E3DA0EB01639}">
      <dgm:prSet/>
      <dgm:spPr/>
      <dgm:t>
        <a:bodyPr/>
        <a:lstStyle/>
        <a:p>
          <a:endParaRPr lang="fr-FR"/>
        </a:p>
      </dgm:t>
    </dgm:pt>
    <dgm:pt modelId="{1D826713-C4ED-4034-9D74-7738E954C7A7}">
      <dgm:prSet custT="1"/>
      <dgm:spPr>
        <a:noFill/>
      </dgm:spPr>
      <dgm:t>
        <a:bodyPr/>
        <a:lstStyle/>
        <a:p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Marketing</a:t>
          </a:r>
        </a:p>
      </dgm:t>
    </dgm:pt>
    <dgm:pt modelId="{FC45F7AA-8683-44B2-9171-FE42913264ED}" type="parTrans" cxnId="{42834C91-9F68-4004-ACF3-0A96CE1A19FE}">
      <dgm:prSet/>
      <dgm:spPr/>
      <dgm:t>
        <a:bodyPr/>
        <a:lstStyle/>
        <a:p>
          <a:endParaRPr lang="fr-FR"/>
        </a:p>
      </dgm:t>
    </dgm:pt>
    <dgm:pt modelId="{886C7757-3B8B-471D-B370-DE1B251E3995}" type="sibTrans" cxnId="{42834C91-9F68-4004-ACF3-0A96CE1A19FE}">
      <dgm:prSet/>
      <dgm:spPr/>
      <dgm:t>
        <a:bodyPr/>
        <a:lstStyle/>
        <a:p>
          <a:endParaRPr lang="fr-FR"/>
        </a:p>
      </dgm:t>
    </dgm:pt>
    <dgm:pt modelId="{743F87CF-CCA0-41ED-A7D1-4B0649F5B556}">
      <dgm:prSet custT="1"/>
      <dgm:spPr>
        <a:noFill/>
      </dgm:spPr>
      <dgm:t>
        <a:bodyPr/>
        <a:lstStyle/>
        <a:p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Sales</a:t>
          </a:r>
        </a:p>
      </dgm:t>
    </dgm:pt>
    <dgm:pt modelId="{222201DD-7D20-4FF0-9A33-B06292CF2762}" type="parTrans" cxnId="{1D5B5924-7809-4203-9D23-07022096B428}">
      <dgm:prSet/>
      <dgm:spPr/>
      <dgm:t>
        <a:bodyPr/>
        <a:lstStyle/>
        <a:p>
          <a:endParaRPr lang="fr-FR"/>
        </a:p>
      </dgm:t>
    </dgm:pt>
    <dgm:pt modelId="{B3C17765-84C5-4EEB-9BD9-0D17F1FA93C8}" type="sibTrans" cxnId="{1D5B5924-7809-4203-9D23-07022096B428}">
      <dgm:prSet/>
      <dgm:spPr/>
      <dgm:t>
        <a:bodyPr/>
        <a:lstStyle/>
        <a:p>
          <a:endParaRPr lang="fr-FR"/>
        </a:p>
      </dgm:t>
    </dgm:pt>
    <dgm:pt modelId="{69207DB2-2CDD-4AE9-8973-7A4EBFD27F6A}">
      <dgm:prSet custT="1"/>
      <dgm:spPr>
        <a:noFill/>
      </dgm:spPr>
      <dgm:t>
        <a:bodyPr/>
        <a:lstStyle/>
        <a:p>
          <a:pPr defTabSz="1344613"/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Quality</a:t>
          </a:r>
          <a:endParaRPr lang="fr-FR" sz="10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A02EB3D-6F44-46D0-B22F-04DA249E745B}" type="sibTrans" cxnId="{CD1F7EC6-7AAD-4346-A4E3-D0169A28D893}">
      <dgm:prSet/>
      <dgm:spPr/>
      <dgm:t>
        <a:bodyPr/>
        <a:lstStyle/>
        <a:p>
          <a:endParaRPr lang="fr-FR"/>
        </a:p>
      </dgm:t>
    </dgm:pt>
    <dgm:pt modelId="{4629A0A0-6DF3-467A-8FE4-D940E4C5F3A2}" type="parTrans" cxnId="{CD1F7EC6-7AAD-4346-A4E3-D0169A28D893}">
      <dgm:prSet/>
      <dgm:spPr/>
      <dgm:t>
        <a:bodyPr/>
        <a:lstStyle/>
        <a:p>
          <a:endParaRPr lang="fr-FR"/>
        </a:p>
      </dgm:t>
    </dgm:pt>
    <dgm:pt modelId="{B19D3941-AA27-4273-967B-F90C6B872CD9}">
      <dgm:prSet phldrT="[Texte]" custT="1"/>
      <dgm:spPr>
        <a:gradFill rotWithShape="0"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FR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Customer Service </a:t>
          </a:r>
        </a:p>
      </dgm:t>
    </dgm:pt>
    <dgm:pt modelId="{2B71F404-CE01-4EBE-932E-CBF96BA99D1F}" type="sibTrans" cxnId="{19DF0BA4-B746-4088-93D4-6A397DD7E2DB}">
      <dgm:prSet/>
      <dgm:spPr/>
      <dgm:t>
        <a:bodyPr/>
        <a:lstStyle/>
        <a:p>
          <a:endParaRPr lang="fr-FR"/>
        </a:p>
      </dgm:t>
    </dgm:pt>
    <dgm:pt modelId="{74367ED2-C3CB-42AB-AACB-B12BC12CFC39}" type="parTrans" cxnId="{19DF0BA4-B746-4088-93D4-6A397DD7E2DB}">
      <dgm:prSet/>
      <dgm:spPr/>
      <dgm:t>
        <a:bodyPr/>
        <a:lstStyle/>
        <a:p>
          <a:endParaRPr lang="fr-FR"/>
        </a:p>
      </dgm:t>
    </dgm:pt>
    <dgm:pt modelId="{ADC6F8E0-E315-4FB4-BB26-A9B7B6C82025}">
      <dgm:prSet phldrT="[Texte]" custT="1"/>
      <dgm:spPr>
        <a:gradFill rotWithShape="0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FR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R&amp;D</a:t>
          </a:r>
        </a:p>
      </dgm:t>
    </dgm:pt>
    <dgm:pt modelId="{30E1EC78-D8FE-421E-9261-6FBF69E786B7}" type="sibTrans" cxnId="{6E8D0055-4CE5-49EF-8072-AF8110118EA6}">
      <dgm:prSet/>
      <dgm:spPr/>
      <dgm:t>
        <a:bodyPr/>
        <a:lstStyle/>
        <a:p>
          <a:endParaRPr lang="fr-FR"/>
        </a:p>
      </dgm:t>
    </dgm:pt>
    <dgm:pt modelId="{40A65BD1-0CA4-4305-994D-10E74C58619F}" type="parTrans" cxnId="{6E8D0055-4CE5-49EF-8072-AF8110118EA6}">
      <dgm:prSet/>
      <dgm:spPr/>
      <dgm:t>
        <a:bodyPr/>
        <a:lstStyle/>
        <a:p>
          <a:endParaRPr lang="fr-FR"/>
        </a:p>
      </dgm:t>
    </dgm:pt>
    <dgm:pt modelId="{D529EA90-553C-4423-8413-49B3E2D70542}">
      <dgm:prSet custT="1"/>
      <dgm:spPr>
        <a:gradFill rotWithShape="0"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FR" sz="1200" b="1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Others</a:t>
          </a:r>
          <a:endParaRPr lang="fr-FR" sz="1200" b="1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1AC3451-023A-43F8-8FB2-EE43FB8B9A08}" type="sibTrans" cxnId="{DDCE7431-5547-4121-B92F-5E6B84FBAF41}">
      <dgm:prSet/>
      <dgm:spPr/>
      <dgm:t>
        <a:bodyPr/>
        <a:lstStyle/>
        <a:p>
          <a:endParaRPr lang="fr-FR"/>
        </a:p>
      </dgm:t>
    </dgm:pt>
    <dgm:pt modelId="{CE2C4574-402F-459A-B7F0-4A310C64A99E}" type="parTrans" cxnId="{DDCE7431-5547-4121-B92F-5E6B84FBAF41}">
      <dgm:prSet/>
      <dgm:spPr/>
      <dgm:t>
        <a:bodyPr/>
        <a:lstStyle/>
        <a:p>
          <a:endParaRPr lang="fr-FR"/>
        </a:p>
      </dgm:t>
    </dgm:pt>
    <dgm:pt modelId="{84091A5C-72EB-409C-A6B9-1B92D602D446}">
      <dgm:prSet custT="1"/>
      <dgm:spPr>
        <a:noFill/>
      </dgm:spPr>
      <dgm:t>
        <a:bodyPr/>
        <a:lstStyle/>
        <a:p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Human</a:t>
          </a:r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Resources</a:t>
          </a:r>
          <a:endParaRPr lang="fr-FR" sz="10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E4E2977-11CD-4884-8A06-2CE9ADE5A11C}" type="sibTrans" cxnId="{CA8A11D8-5438-4CD0-A322-C999EB531872}">
      <dgm:prSet/>
      <dgm:spPr/>
      <dgm:t>
        <a:bodyPr/>
        <a:lstStyle/>
        <a:p>
          <a:endParaRPr lang="fr-FR"/>
        </a:p>
      </dgm:t>
    </dgm:pt>
    <dgm:pt modelId="{670ABEF9-075D-4717-8C54-584D7A3429FC}" type="parTrans" cxnId="{CA8A11D8-5438-4CD0-A322-C999EB531872}">
      <dgm:prSet/>
      <dgm:spPr/>
      <dgm:t>
        <a:bodyPr/>
        <a:lstStyle/>
        <a:p>
          <a:endParaRPr lang="fr-FR"/>
        </a:p>
      </dgm:t>
    </dgm:pt>
    <dgm:pt modelId="{7BEB4596-C3E1-40A6-9A61-8128E37AA11F}">
      <dgm:prSet custT="1"/>
      <dgm:spPr>
        <a:noFill/>
      </dgm:spPr>
      <dgm:t>
        <a:bodyPr/>
        <a:lstStyle/>
        <a:p>
          <a:r>
            <a: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IT</a:t>
          </a:r>
        </a:p>
      </dgm:t>
    </dgm:pt>
    <dgm:pt modelId="{1C46FFC3-BD77-454D-8C97-0EF3CA4D5286}" type="sibTrans" cxnId="{CCAF6767-6792-4D67-9C0F-B75CF15E1878}">
      <dgm:prSet/>
      <dgm:spPr/>
      <dgm:t>
        <a:bodyPr/>
        <a:lstStyle/>
        <a:p>
          <a:endParaRPr lang="fr-FR"/>
        </a:p>
      </dgm:t>
    </dgm:pt>
    <dgm:pt modelId="{80989D07-9BB2-4ADC-876A-6404EFEA95CD}" type="parTrans" cxnId="{CCAF6767-6792-4D67-9C0F-B75CF15E1878}">
      <dgm:prSet/>
      <dgm:spPr/>
      <dgm:t>
        <a:bodyPr/>
        <a:lstStyle/>
        <a:p>
          <a:endParaRPr lang="fr-FR"/>
        </a:p>
      </dgm:t>
    </dgm:pt>
    <dgm:pt modelId="{57D5286D-E101-4074-9A58-E28345C4D559}" type="pres">
      <dgm:prSet presAssocID="{7E38E472-B431-46CB-B14C-9CA5645076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C0C049-DB12-426B-9B6F-23D29AC5A320}" type="pres">
      <dgm:prSet presAssocID="{78EBF1B9-4CBD-47E9-BDA3-A4E9601EA3F1}" presName="composite" presStyleCnt="0"/>
      <dgm:spPr/>
    </dgm:pt>
    <dgm:pt modelId="{2A77FD1F-E02D-41E7-AE4E-6E8531FFD8ED}" type="pres">
      <dgm:prSet presAssocID="{78EBF1B9-4CBD-47E9-BDA3-A4E9601EA3F1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95D4FD-163B-4326-98D1-9902A6E79BAE}" type="pres">
      <dgm:prSet presAssocID="{78EBF1B9-4CBD-47E9-BDA3-A4E9601EA3F1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0B231-10CD-4E38-A4B1-ECBCDF5BC046}" type="pres">
      <dgm:prSet presAssocID="{4A78D250-F585-45F0-8B1C-045D459333F0}" presName="space" presStyleCnt="0"/>
      <dgm:spPr/>
    </dgm:pt>
    <dgm:pt modelId="{8A2EDD0E-0C75-42A6-86EA-869AC3AF60B5}" type="pres">
      <dgm:prSet presAssocID="{B19D3941-AA27-4273-967B-F90C6B872CD9}" presName="composite" presStyleCnt="0"/>
      <dgm:spPr/>
    </dgm:pt>
    <dgm:pt modelId="{5870BDA1-D50E-466B-B7E5-DFF5DD90DBAA}" type="pres">
      <dgm:prSet presAssocID="{B19D3941-AA27-4273-967B-F90C6B872CD9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B5F4D8-F1C5-46E9-A5E6-7901C8EB2CB8}" type="pres">
      <dgm:prSet presAssocID="{B19D3941-AA27-4273-967B-F90C6B872CD9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90277-7906-4FAE-A1B1-6918DD6DBF19}" type="pres">
      <dgm:prSet presAssocID="{2B71F404-CE01-4EBE-932E-CBF96BA99D1F}" presName="space" presStyleCnt="0"/>
      <dgm:spPr/>
    </dgm:pt>
    <dgm:pt modelId="{C6D18464-820F-4ADF-87A5-C819C9B9BC33}" type="pres">
      <dgm:prSet presAssocID="{ADC6F8E0-E315-4FB4-BB26-A9B7B6C82025}" presName="composite" presStyleCnt="0"/>
      <dgm:spPr/>
    </dgm:pt>
    <dgm:pt modelId="{87DE1D9B-BE97-4248-AB5F-CCE5097B1A20}" type="pres">
      <dgm:prSet presAssocID="{ADC6F8E0-E315-4FB4-BB26-A9B7B6C82025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969ACC-A48C-49C2-867A-201DA1CB6700}" type="pres">
      <dgm:prSet presAssocID="{ADC6F8E0-E315-4FB4-BB26-A9B7B6C82025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BA5AD-FD02-4948-9189-E4D7D70D03C5}" type="pres">
      <dgm:prSet presAssocID="{30E1EC78-D8FE-421E-9261-6FBF69E786B7}" presName="space" presStyleCnt="0"/>
      <dgm:spPr/>
    </dgm:pt>
    <dgm:pt modelId="{1CE2C04C-F3A6-4F26-AEE8-B2514490D40E}" type="pres">
      <dgm:prSet presAssocID="{D529EA90-553C-4423-8413-49B3E2D70542}" presName="composite" presStyleCnt="0"/>
      <dgm:spPr/>
    </dgm:pt>
    <dgm:pt modelId="{3468962D-2B4F-48BD-9A49-AF854E4E41E9}" type="pres">
      <dgm:prSet presAssocID="{D529EA90-553C-4423-8413-49B3E2D70542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41968E-F9D3-411D-A09D-EA6ACCE9B30E}" type="pres">
      <dgm:prSet presAssocID="{D529EA90-553C-4423-8413-49B3E2D70542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3582F8-C610-4A4B-93B4-E38CBEF8487D}" type="presOf" srcId="{7C6F3621-B62C-484C-894B-C1BF87DC3300}" destId="{83B5F4D8-F1C5-46E9-A5E6-7901C8EB2CB8}" srcOrd="0" destOrd="1" presId="urn:microsoft.com/office/officeart/2005/8/layout/hList1"/>
    <dgm:cxn modelId="{6EE362D0-B59B-4C14-95D0-7DB4839FAD01}" type="presOf" srcId="{63E85344-8EE7-4C66-AB22-0EB43AB6A101}" destId="{83B5F4D8-F1C5-46E9-A5E6-7901C8EB2CB8}" srcOrd="0" destOrd="5" presId="urn:microsoft.com/office/officeart/2005/8/layout/hList1"/>
    <dgm:cxn modelId="{0632B4B7-5819-4185-91FB-6C39A2924222}" srcId="{78EBF1B9-4CBD-47E9-BDA3-A4E9601EA3F1}" destId="{A8E03F35-B6F7-40AE-8BA0-6F03F1F13733}" srcOrd="4" destOrd="0" parTransId="{D65F75C3-A2D4-40D6-B96E-BDDD1A1FABDC}" sibTransId="{95FC4291-628E-4780-B965-9098690E32A7}"/>
    <dgm:cxn modelId="{F402D94B-3729-48D1-878B-7C41C5C2A255}" type="presOf" srcId="{E0E6B2C9-9A3B-47CF-8B39-A92B9CBEB62F}" destId="{83B5F4D8-F1C5-46E9-A5E6-7901C8EB2CB8}" srcOrd="0" destOrd="2" presId="urn:microsoft.com/office/officeart/2005/8/layout/hList1"/>
    <dgm:cxn modelId="{42834C91-9F68-4004-ACF3-0A96CE1A19FE}" srcId="{B19D3941-AA27-4273-967B-F90C6B872CD9}" destId="{1D826713-C4ED-4034-9D74-7738E954C7A7}" srcOrd="6" destOrd="0" parTransId="{FC45F7AA-8683-44B2-9171-FE42913264ED}" sibTransId="{886C7757-3B8B-471D-B370-DE1B251E3995}"/>
    <dgm:cxn modelId="{47235967-537B-4E89-A00C-F56B10469B4F}" srcId="{B19D3941-AA27-4273-967B-F90C6B872CD9}" destId="{E0E6B2C9-9A3B-47CF-8B39-A92B9CBEB62F}" srcOrd="2" destOrd="0" parTransId="{62616008-E412-41C4-A810-8D6EC9BCC029}" sibTransId="{86BA7A33-4E08-4507-A661-81542967C3B5}"/>
    <dgm:cxn modelId="{6B2455F5-6A81-4298-961A-E5FBA8CD8896}" type="presOf" srcId="{B19D3941-AA27-4273-967B-F90C6B872CD9}" destId="{5870BDA1-D50E-466B-B7E5-DFF5DD90DBAA}" srcOrd="0" destOrd="0" presId="urn:microsoft.com/office/officeart/2005/8/layout/hList1"/>
    <dgm:cxn modelId="{70BBD55F-FEF4-48A6-BA49-9D8719822EA2}" type="presOf" srcId="{69207DB2-2CDD-4AE9-8973-7A4EBFD27F6A}" destId="{7D95D4FD-163B-4326-98D1-9902A6E79BAE}" srcOrd="0" destOrd="2" presId="urn:microsoft.com/office/officeart/2005/8/layout/hList1"/>
    <dgm:cxn modelId="{18803EC8-51C1-460D-8482-B63E94152656}" type="presOf" srcId="{7E38E472-B431-46CB-B14C-9CA564507666}" destId="{57D5286D-E101-4074-9A58-E28345C4D559}" srcOrd="0" destOrd="0" presId="urn:microsoft.com/office/officeart/2005/8/layout/hList1"/>
    <dgm:cxn modelId="{0EEC680C-C866-44F2-9043-CBD984FB5D33}" type="presOf" srcId="{B9B17D5D-A3E1-4321-BFBC-52B83B6B719E}" destId="{ED41968E-F9D3-411D-A09D-EA6ACCE9B30E}" srcOrd="0" destOrd="0" presId="urn:microsoft.com/office/officeart/2005/8/layout/hList1"/>
    <dgm:cxn modelId="{B555AE99-019D-4C13-90A8-130B1DD17634}" type="presOf" srcId="{2E2456DB-C3B1-486E-AA85-41E121F4719E}" destId="{0F969ACC-A48C-49C2-867A-201DA1CB6700}" srcOrd="0" destOrd="0" presId="urn:microsoft.com/office/officeart/2005/8/layout/hList1"/>
    <dgm:cxn modelId="{CD1F7EC6-7AAD-4346-A4E3-D0169A28D893}" srcId="{78EBF1B9-4CBD-47E9-BDA3-A4E9601EA3F1}" destId="{69207DB2-2CDD-4AE9-8973-7A4EBFD27F6A}" srcOrd="2" destOrd="0" parTransId="{4629A0A0-6DF3-467A-8FE4-D940E4C5F3A2}" sibTransId="{CA02EB3D-6F44-46D0-B22F-04DA249E745B}"/>
    <dgm:cxn modelId="{BF62E41B-DB67-4E86-83B5-512B7730A5A6}" srcId="{B19D3941-AA27-4273-967B-F90C6B872CD9}" destId="{BCB64B72-F816-4262-AE33-0F06487ED50B}" srcOrd="0" destOrd="0" parTransId="{13E66DFF-201D-4F06-A507-83C1D299B55F}" sibTransId="{5DBC5463-24FF-4520-AC5F-F2D37354405F}"/>
    <dgm:cxn modelId="{A0F01FBB-B584-4330-8215-1B67BE7AE7C4}" type="presOf" srcId="{5DF23AE3-6BFB-4D88-966C-30565E4468D2}" destId="{0F969ACC-A48C-49C2-867A-201DA1CB6700}" srcOrd="0" destOrd="3" presId="urn:microsoft.com/office/officeart/2005/8/layout/hList1"/>
    <dgm:cxn modelId="{A9E14CD5-8DF3-4ADE-8603-6F120345820C}" type="presOf" srcId="{78EBF1B9-4CBD-47E9-BDA3-A4E9601EA3F1}" destId="{2A77FD1F-E02D-41E7-AE4E-6E8531FFD8ED}" srcOrd="0" destOrd="0" presId="urn:microsoft.com/office/officeart/2005/8/layout/hList1"/>
    <dgm:cxn modelId="{2873EF67-83DA-46DC-B480-97536078EE5C}" type="presOf" srcId="{04FE91F3-C196-425B-BA08-4DC1F0F568F9}" destId="{7D95D4FD-163B-4326-98D1-9902A6E79BAE}" srcOrd="0" destOrd="1" presId="urn:microsoft.com/office/officeart/2005/8/layout/hList1"/>
    <dgm:cxn modelId="{7F3B408A-11ED-412A-BFB4-CBE65AD3B9B5}" type="presOf" srcId="{D750E508-7DAE-4E08-BBB5-4D8164A2FB39}" destId="{7D95D4FD-163B-4326-98D1-9902A6E79BAE}" srcOrd="0" destOrd="0" presId="urn:microsoft.com/office/officeart/2005/8/layout/hList1"/>
    <dgm:cxn modelId="{769B0D8B-6EC8-458F-9E37-AED4DEF2E221}" type="presOf" srcId="{760A61CA-D380-4936-9927-7F990DCC592E}" destId="{7D95D4FD-163B-4326-98D1-9902A6E79BAE}" srcOrd="0" destOrd="3" presId="urn:microsoft.com/office/officeart/2005/8/layout/hList1"/>
    <dgm:cxn modelId="{2EFFB494-E1D0-4B92-9D72-6AF2FABD53CC}" srcId="{78EBF1B9-4CBD-47E9-BDA3-A4E9601EA3F1}" destId="{D750E508-7DAE-4E08-BBB5-4D8164A2FB39}" srcOrd="0" destOrd="0" parTransId="{D2F36CBB-ECD9-41CB-97BD-B99DF088CF57}" sibTransId="{4F9C20F4-18A9-4E14-931D-C3AFE9733D67}"/>
    <dgm:cxn modelId="{8EDC036F-9711-4A4D-B9F5-C261F734C387}" srcId="{78EBF1B9-4CBD-47E9-BDA3-A4E9601EA3F1}" destId="{760A61CA-D380-4936-9927-7F990DCC592E}" srcOrd="3" destOrd="0" parTransId="{A8D5C528-0701-4C66-A4A2-D27ED6BD44B9}" sibTransId="{F9AB3A6A-2B9A-46AC-87A5-68F0F0FA60B4}"/>
    <dgm:cxn modelId="{E5B771C2-1260-4D87-BB8B-63CBA7DA8A5E}" srcId="{D529EA90-553C-4423-8413-49B3E2D70542}" destId="{B9B17D5D-A3E1-4321-BFBC-52B83B6B719E}" srcOrd="0" destOrd="0" parTransId="{F730F478-9463-4643-A681-08AC4021264E}" sibTransId="{59A7E84B-41A0-497C-83DC-658146FBEE83}"/>
    <dgm:cxn modelId="{19DF0BA4-B746-4088-93D4-6A397DD7E2DB}" srcId="{7E38E472-B431-46CB-B14C-9CA564507666}" destId="{B19D3941-AA27-4273-967B-F90C6B872CD9}" srcOrd="1" destOrd="0" parTransId="{74367ED2-C3CB-42AB-AACB-B12BC12CFC39}" sibTransId="{2B71F404-CE01-4EBE-932E-CBF96BA99D1F}"/>
    <dgm:cxn modelId="{3828CA46-65BA-4FFB-8C6C-E34A42C4D3F1}" type="presOf" srcId="{ADC6F8E0-E315-4FB4-BB26-A9B7B6C82025}" destId="{87DE1D9B-BE97-4248-AB5F-CCE5097B1A20}" srcOrd="0" destOrd="0" presId="urn:microsoft.com/office/officeart/2005/8/layout/hList1"/>
    <dgm:cxn modelId="{5A1286DD-B938-43E6-82A4-E997707FE6B1}" type="presOf" srcId="{84091A5C-72EB-409C-A6B9-1B92D602D446}" destId="{ED41968E-F9D3-411D-A09D-EA6ACCE9B30E}" srcOrd="0" destOrd="3" presId="urn:microsoft.com/office/officeart/2005/8/layout/hList1"/>
    <dgm:cxn modelId="{5A270545-10A4-4388-9676-92194150A33F}" srcId="{ADC6F8E0-E315-4FB4-BB26-A9B7B6C82025}" destId="{2E2456DB-C3B1-486E-AA85-41E121F4719E}" srcOrd="0" destOrd="0" parTransId="{267E72CC-2E5F-4FAE-9B15-58E1DFE90462}" sibTransId="{A9330727-E118-47E6-8E5F-61A0B256EEBF}"/>
    <dgm:cxn modelId="{F57A7820-2D81-4B2C-8823-B7ED4BCE403E}" type="presOf" srcId="{505CC69B-1DA2-438A-9821-5F8BD367D0C4}" destId="{ED41968E-F9D3-411D-A09D-EA6ACCE9B30E}" srcOrd="0" destOrd="2" presId="urn:microsoft.com/office/officeart/2005/8/layout/hList1"/>
    <dgm:cxn modelId="{17A189DD-EB14-490F-AB97-88717204FE17}" srcId="{B19D3941-AA27-4273-967B-F90C6B872CD9}" destId="{7C6F3621-B62C-484C-894B-C1BF87DC3300}" srcOrd="1" destOrd="0" parTransId="{AE281302-0E14-49FC-A36E-4DC96B60FFC3}" sibTransId="{6B35A1AA-EA03-4834-8B43-36356D37E288}"/>
    <dgm:cxn modelId="{9C816DBA-5013-49EB-A2A6-3732B56C065E}" srcId="{78EBF1B9-4CBD-47E9-BDA3-A4E9601EA3F1}" destId="{04FE91F3-C196-425B-BA08-4DC1F0F568F9}" srcOrd="1" destOrd="0" parTransId="{AE8D69B9-7CE2-47BA-A370-FA75A937AA52}" sibTransId="{8528A52E-78D1-480E-94D2-BD50B3EEA47E}"/>
    <dgm:cxn modelId="{5F4E6617-195D-4A33-9AF8-14337814B754}" type="presOf" srcId="{D529EA90-553C-4423-8413-49B3E2D70542}" destId="{3468962D-2B4F-48BD-9A49-AF854E4E41E9}" srcOrd="0" destOrd="0" presId="urn:microsoft.com/office/officeart/2005/8/layout/hList1"/>
    <dgm:cxn modelId="{A65DB16E-D380-4516-91E2-777A3B923750}" srcId="{7E38E472-B431-46CB-B14C-9CA564507666}" destId="{78EBF1B9-4CBD-47E9-BDA3-A4E9601EA3F1}" srcOrd="0" destOrd="0" parTransId="{9764BE94-A40A-4413-9EDA-7C7D6787EA74}" sibTransId="{4A78D250-F585-45F0-8B1C-045D459333F0}"/>
    <dgm:cxn modelId="{A02E9A84-82B3-4AC4-A1B1-E3DA0EB01639}" srcId="{B19D3941-AA27-4273-967B-F90C6B872CD9}" destId="{63E85344-8EE7-4C66-AB22-0EB43AB6A101}" srcOrd="5" destOrd="0" parTransId="{47444A1D-C638-4442-8871-40879492B9D3}" sibTransId="{2E05F76B-D6AA-403E-9A0B-0A74B27A2E56}"/>
    <dgm:cxn modelId="{C9F765AD-F121-463F-BFC7-DBA8186D29B7}" type="presOf" srcId="{921DB475-CAE0-4EF3-A13F-EA37F870226B}" destId="{0F969ACC-A48C-49C2-867A-201DA1CB6700}" srcOrd="0" destOrd="1" presId="urn:microsoft.com/office/officeart/2005/8/layout/hList1"/>
    <dgm:cxn modelId="{1D5B5924-7809-4203-9D23-07022096B428}" srcId="{B19D3941-AA27-4273-967B-F90C6B872CD9}" destId="{743F87CF-CCA0-41ED-A7D1-4B0649F5B556}" srcOrd="7" destOrd="0" parTransId="{222201DD-7D20-4FF0-9A33-B06292CF2762}" sibTransId="{B3C17765-84C5-4EEB-9BD9-0D17F1FA93C8}"/>
    <dgm:cxn modelId="{BD144CBF-8A17-4332-BE65-2341048192BB}" type="presOf" srcId="{B45903B3-1222-4C8A-A5D4-627B80C79EB7}" destId="{0F969ACC-A48C-49C2-867A-201DA1CB6700}" srcOrd="0" destOrd="2" presId="urn:microsoft.com/office/officeart/2005/8/layout/hList1"/>
    <dgm:cxn modelId="{CCAF6767-6792-4D67-9C0F-B75CF15E1878}" srcId="{D529EA90-553C-4423-8413-49B3E2D70542}" destId="{7BEB4596-C3E1-40A6-9A61-8128E37AA11F}" srcOrd="4" destOrd="0" parTransId="{80989D07-9BB2-4ADC-876A-6404EFEA95CD}" sibTransId="{1C46FFC3-BD77-454D-8C97-0EF3CA4D5286}"/>
    <dgm:cxn modelId="{72ACDE72-0FC8-4AD1-9EFE-52825248539E}" type="presOf" srcId="{3963FD1B-260C-4BD0-BB87-C800A33D8CC9}" destId="{83B5F4D8-F1C5-46E9-A5E6-7901C8EB2CB8}" srcOrd="0" destOrd="3" presId="urn:microsoft.com/office/officeart/2005/8/layout/hList1"/>
    <dgm:cxn modelId="{416905F8-0FF3-4B4C-AEAA-9630F3C0538B}" srcId="{D529EA90-553C-4423-8413-49B3E2D70542}" destId="{505CC69B-1DA2-438A-9821-5F8BD367D0C4}" srcOrd="2" destOrd="0" parTransId="{15C3E195-BC6A-48D6-84C4-6656CF9BB1F2}" sibTransId="{47986BFD-405D-4573-8B47-23EE6890CEFD}"/>
    <dgm:cxn modelId="{CA8A11D8-5438-4CD0-A322-C999EB531872}" srcId="{D529EA90-553C-4423-8413-49B3E2D70542}" destId="{84091A5C-72EB-409C-A6B9-1B92D602D446}" srcOrd="3" destOrd="0" parTransId="{670ABEF9-075D-4717-8C54-584D7A3429FC}" sibTransId="{4E4E2977-11CD-4884-8A06-2CE9ADE5A11C}"/>
    <dgm:cxn modelId="{284B4080-A1DE-46A0-84E6-07D418D3F402}" type="presOf" srcId="{7BEB4596-C3E1-40A6-9A61-8128E37AA11F}" destId="{ED41968E-F9D3-411D-A09D-EA6ACCE9B30E}" srcOrd="0" destOrd="4" presId="urn:microsoft.com/office/officeart/2005/8/layout/hList1"/>
    <dgm:cxn modelId="{ECB6C0CF-35AB-4DC6-8187-20C5D6C41C3E}" type="presOf" srcId="{A8E03F35-B6F7-40AE-8BA0-6F03F1F13733}" destId="{7D95D4FD-163B-4326-98D1-9902A6E79BAE}" srcOrd="0" destOrd="4" presId="urn:microsoft.com/office/officeart/2005/8/layout/hList1"/>
    <dgm:cxn modelId="{318E2C94-55A6-4E0D-8998-464F4832AB8A}" srcId="{ADC6F8E0-E315-4FB4-BB26-A9B7B6C82025}" destId="{B45903B3-1222-4C8A-A5D4-627B80C79EB7}" srcOrd="2" destOrd="0" parTransId="{70823AB2-E6FB-411B-85A3-3445DDCB84E1}" sibTransId="{421066C6-9746-4468-9AA2-A2A6592C523A}"/>
    <dgm:cxn modelId="{DDCE7431-5547-4121-B92F-5E6B84FBAF41}" srcId="{7E38E472-B431-46CB-B14C-9CA564507666}" destId="{D529EA90-553C-4423-8413-49B3E2D70542}" srcOrd="3" destOrd="0" parTransId="{CE2C4574-402F-459A-B7F0-4A310C64A99E}" sibTransId="{B1AC3451-023A-43F8-8FB2-EE43FB8B9A08}"/>
    <dgm:cxn modelId="{851F7037-F4BD-4ED7-8716-0F9A91405C24}" type="presOf" srcId="{77836C10-5520-4137-8E6A-B76860683592}" destId="{ED41968E-F9D3-411D-A09D-EA6ACCE9B30E}" srcOrd="0" destOrd="1" presId="urn:microsoft.com/office/officeart/2005/8/layout/hList1"/>
    <dgm:cxn modelId="{1725538E-2DFC-4EBD-BAA5-911C70A16BA5}" type="presOf" srcId="{19A733AD-981C-4A60-B430-66BCF6C5BC05}" destId="{83B5F4D8-F1C5-46E9-A5E6-7901C8EB2CB8}" srcOrd="0" destOrd="4" presId="urn:microsoft.com/office/officeart/2005/8/layout/hList1"/>
    <dgm:cxn modelId="{36BEC5D7-F73B-4EEE-96A3-D7604D983056}" srcId="{B19D3941-AA27-4273-967B-F90C6B872CD9}" destId="{3963FD1B-260C-4BD0-BB87-C800A33D8CC9}" srcOrd="3" destOrd="0" parTransId="{EF9FA759-09F5-4418-B25F-69580E199AFE}" sibTransId="{21ADC5A5-BCB0-4A25-A1D3-DBB372B466D1}"/>
    <dgm:cxn modelId="{2F2F92B0-4A03-4581-8FEC-01E3745DF752}" type="presOf" srcId="{743F87CF-CCA0-41ED-A7D1-4B0649F5B556}" destId="{83B5F4D8-F1C5-46E9-A5E6-7901C8EB2CB8}" srcOrd="0" destOrd="7" presId="urn:microsoft.com/office/officeart/2005/8/layout/hList1"/>
    <dgm:cxn modelId="{351F84DC-05FD-414E-B174-5A33A7D02CC2}" srcId="{D529EA90-553C-4423-8413-49B3E2D70542}" destId="{77836C10-5520-4137-8E6A-B76860683592}" srcOrd="1" destOrd="0" parTransId="{0A3A64B4-45E5-42B8-A004-261F2FF02FA3}" sibTransId="{707DDF21-AEB6-4209-93BE-94EFE2298DCD}"/>
    <dgm:cxn modelId="{CD0F9DE2-5850-4D3D-83D0-423D70621DDB}" type="presOf" srcId="{1D826713-C4ED-4034-9D74-7738E954C7A7}" destId="{83B5F4D8-F1C5-46E9-A5E6-7901C8EB2CB8}" srcOrd="0" destOrd="6" presId="urn:microsoft.com/office/officeart/2005/8/layout/hList1"/>
    <dgm:cxn modelId="{3A1A6E46-36AF-4FC3-8E93-43BB26D8D7CA}" srcId="{ADC6F8E0-E315-4FB4-BB26-A9B7B6C82025}" destId="{5DF23AE3-6BFB-4D88-966C-30565E4468D2}" srcOrd="3" destOrd="0" parTransId="{D3E49075-D393-4243-B6D9-A7C7775D1BDE}" sibTransId="{9501F681-43C5-4B94-A6D9-B8CFEFBCDB98}"/>
    <dgm:cxn modelId="{79AB5C8D-DDB3-40A6-9B1D-66E59FAB8FA5}" srcId="{ADC6F8E0-E315-4FB4-BB26-A9B7B6C82025}" destId="{921DB475-CAE0-4EF3-A13F-EA37F870226B}" srcOrd="1" destOrd="0" parTransId="{523A7632-79AB-42AD-9F6C-098D653D3720}" sibTransId="{129C97D8-8E64-49CE-A1B1-E55E5E8DB3A5}"/>
    <dgm:cxn modelId="{CC903C2F-29CA-4743-9E0A-3BBB2A27755F}" type="presOf" srcId="{BCB64B72-F816-4262-AE33-0F06487ED50B}" destId="{83B5F4D8-F1C5-46E9-A5E6-7901C8EB2CB8}" srcOrd="0" destOrd="0" presId="urn:microsoft.com/office/officeart/2005/8/layout/hList1"/>
    <dgm:cxn modelId="{6E8D0055-4CE5-49EF-8072-AF8110118EA6}" srcId="{7E38E472-B431-46CB-B14C-9CA564507666}" destId="{ADC6F8E0-E315-4FB4-BB26-A9B7B6C82025}" srcOrd="2" destOrd="0" parTransId="{40A65BD1-0CA4-4305-994D-10E74C58619F}" sibTransId="{30E1EC78-D8FE-421E-9261-6FBF69E786B7}"/>
    <dgm:cxn modelId="{A7FBDAA7-E523-4396-B631-A6019C03AAA3}" srcId="{B19D3941-AA27-4273-967B-F90C6B872CD9}" destId="{19A733AD-981C-4A60-B430-66BCF6C5BC05}" srcOrd="4" destOrd="0" parTransId="{88EF4F7C-2093-44A9-A9B6-5732660C44F8}" sibTransId="{03AE2CAE-66C0-451F-BE45-1A40D7CD77DC}"/>
    <dgm:cxn modelId="{96187B02-4229-4434-AB79-2F0CCC9C8624}" type="presParOf" srcId="{57D5286D-E101-4074-9A58-E28345C4D559}" destId="{1BC0C049-DB12-426B-9B6F-23D29AC5A320}" srcOrd="0" destOrd="0" presId="urn:microsoft.com/office/officeart/2005/8/layout/hList1"/>
    <dgm:cxn modelId="{52BBB81F-7F05-4B16-B42D-2517485A266D}" type="presParOf" srcId="{1BC0C049-DB12-426B-9B6F-23D29AC5A320}" destId="{2A77FD1F-E02D-41E7-AE4E-6E8531FFD8ED}" srcOrd="0" destOrd="0" presId="urn:microsoft.com/office/officeart/2005/8/layout/hList1"/>
    <dgm:cxn modelId="{164C1FC2-B615-43F0-B1CB-9245B2A5A0A6}" type="presParOf" srcId="{1BC0C049-DB12-426B-9B6F-23D29AC5A320}" destId="{7D95D4FD-163B-4326-98D1-9902A6E79BAE}" srcOrd="1" destOrd="0" presId="urn:microsoft.com/office/officeart/2005/8/layout/hList1"/>
    <dgm:cxn modelId="{8D8375A7-88F0-459B-B9C0-95E950600B11}" type="presParOf" srcId="{57D5286D-E101-4074-9A58-E28345C4D559}" destId="{9FE0B231-10CD-4E38-A4B1-ECBCDF5BC046}" srcOrd="1" destOrd="0" presId="urn:microsoft.com/office/officeart/2005/8/layout/hList1"/>
    <dgm:cxn modelId="{00C29D56-06F2-4988-AB3A-35B09766E47E}" type="presParOf" srcId="{57D5286D-E101-4074-9A58-E28345C4D559}" destId="{8A2EDD0E-0C75-42A6-86EA-869AC3AF60B5}" srcOrd="2" destOrd="0" presId="urn:microsoft.com/office/officeart/2005/8/layout/hList1"/>
    <dgm:cxn modelId="{FB7E7DFC-1465-47D5-976E-185D294D64FA}" type="presParOf" srcId="{8A2EDD0E-0C75-42A6-86EA-869AC3AF60B5}" destId="{5870BDA1-D50E-466B-B7E5-DFF5DD90DBAA}" srcOrd="0" destOrd="0" presId="urn:microsoft.com/office/officeart/2005/8/layout/hList1"/>
    <dgm:cxn modelId="{9B4283C9-9A5B-4B8E-A3B9-8E90C055F5CE}" type="presParOf" srcId="{8A2EDD0E-0C75-42A6-86EA-869AC3AF60B5}" destId="{83B5F4D8-F1C5-46E9-A5E6-7901C8EB2CB8}" srcOrd="1" destOrd="0" presId="urn:microsoft.com/office/officeart/2005/8/layout/hList1"/>
    <dgm:cxn modelId="{394CF031-2AAF-494C-91D6-DCF74CF4E53C}" type="presParOf" srcId="{57D5286D-E101-4074-9A58-E28345C4D559}" destId="{B2290277-7906-4FAE-A1B1-6918DD6DBF19}" srcOrd="3" destOrd="0" presId="urn:microsoft.com/office/officeart/2005/8/layout/hList1"/>
    <dgm:cxn modelId="{A64837EF-5180-47B7-AD44-07B598CA0D4A}" type="presParOf" srcId="{57D5286D-E101-4074-9A58-E28345C4D559}" destId="{C6D18464-820F-4ADF-87A5-C819C9B9BC33}" srcOrd="4" destOrd="0" presId="urn:microsoft.com/office/officeart/2005/8/layout/hList1"/>
    <dgm:cxn modelId="{EE642717-FDF3-4C4E-BF92-D8C785558294}" type="presParOf" srcId="{C6D18464-820F-4ADF-87A5-C819C9B9BC33}" destId="{87DE1D9B-BE97-4248-AB5F-CCE5097B1A20}" srcOrd="0" destOrd="0" presId="urn:microsoft.com/office/officeart/2005/8/layout/hList1"/>
    <dgm:cxn modelId="{AF0E83F3-590F-4004-B8D7-046858BB75D3}" type="presParOf" srcId="{C6D18464-820F-4ADF-87A5-C819C9B9BC33}" destId="{0F969ACC-A48C-49C2-867A-201DA1CB6700}" srcOrd="1" destOrd="0" presId="urn:microsoft.com/office/officeart/2005/8/layout/hList1"/>
    <dgm:cxn modelId="{6660ADA2-A1FE-475A-9985-45206673ECBD}" type="presParOf" srcId="{57D5286D-E101-4074-9A58-E28345C4D559}" destId="{25ABA5AD-FD02-4948-9189-E4D7D70D03C5}" srcOrd="5" destOrd="0" presId="urn:microsoft.com/office/officeart/2005/8/layout/hList1"/>
    <dgm:cxn modelId="{E6F745B9-C422-476E-9A07-B6B23DAB3D94}" type="presParOf" srcId="{57D5286D-E101-4074-9A58-E28345C4D559}" destId="{1CE2C04C-F3A6-4F26-AEE8-B2514490D40E}" srcOrd="6" destOrd="0" presId="urn:microsoft.com/office/officeart/2005/8/layout/hList1"/>
    <dgm:cxn modelId="{25DE039C-E400-4AF9-A30B-6FEEF074B3F5}" type="presParOf" srcId="{1CE2C04C-F3A6-4F26-AEE8-B2514490D40E}" destId="{3468962D-2B4F-48BD-9A49-AF854E4E41E9}" srcOrd="0" destOrd="0" presId="urn:microsoft.com/office/officeart/2005/8/layout/hList1"/>
    <dgm:cxn modelId="{30334F25-7CAA-46D3-B025-64684C6AAC4A}" type="presParOf" srcId="{1CE2C04C-F3A6-4F26-AEE8-B2514490D40E}" destId="{ED41968E-F9D3-411D-A09D-EA6ACCE9B30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A77FD1F-E02D-41E7-AE4E-6E8531FFD8ED}">
      <dsp:nvSpPr>
        <dsp:cNvPr id="0" name=""/>
        <dsp:cNvSpPr/>
      </dsp:nvSpPr>
      <dsp:spPr>
        <a:xfrm>
          <a:off x="2691" y="7573"/>
          <a:ext cx="1618128" cy="604800"/>
        </a:xfrm>
        <a:prstGeom prst="rect">
          <a:avLst/>
        </a:prstGeom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Production</a:t>
          </a:r>
        </a:p>
      </dsp:txBody>
      <dsp:txXfrm>
        <a:off x="2691" y="7573"/>
        <a:ext cx="1618128" cy="604800"/>
      </dsp:txXfrm>
    </dsp:sp>
    <dsp:sp modelId="{7D95D4FD-163B-4326-98D1-9902A6E79BAE}">
      <dsp:nvSpPr>
        <dsp:cNvPr id="0" name=""/>
        <dsp:cNvSpPr/>
      </dsp:nvSpPr>
      <dsp:spPr>
        <a:xfrm>
          <a:off x="2691" y="612373"/>
          <a:ext cx="1618128" cy="1575329"/>
        </a:xfrm>
        <a:prstGeom prst="rect">
          <a:avLst/>
        </a:prstGeom>
        <a:noFill/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1344613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Assembly</a:t>
          </a:r>
          <a:endParaRPr lang="fr-FR" sz="1000" kern="1200" dirty="0">
            <a:solidFill>
              <a:schemeClr val="tx1"/>
            </a:solidFill>
          </a:endParaRPr>
        </a:p>
        <a:p>
          <a:pPr marL="57150" lvl="1" indent="-57150" algn="l" defTabSz="1344613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Methods</a:t>
          </a:r>
          <a:endParaRPr lang="fr-FR" sz="10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57150" lvl="1" indent="-57150" algn="l" defTabSz="1344613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Quality</a:t>
          </a:r>
          <a:endParaRPr lang="fr-FR" sz="10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57150" lvl="1" indent="-57150" algn="l" defTabSz="1344613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Logistics</a:t>
          </a:r>
          <a:endParaRPr lang="fr-FR" sz="10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57150" lvl="1" indent="-57150" algn="l" defTabSz="1344613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NC </a:t>
          </a:r>
          <a:r>
            <a:rPr lang="fr-FR" sz="10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integration</a:t>
          </a:r>
          <a:endParaRPr lang="fr-FR" sz="10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691" y="612373"/>
        <a:ext cx="1618128" cy="1575329"/>
      </dsp:txXfrm>
    </dsp:sp>
    <dsp:sp modelId="{5870BDA1-D50E-466B-B7E5-DFF5DD90DBAA}">
      <dsp:nvSpPr>
        <dsp:cNvPr id="0" name=""/>
        <dsp:cNvSpPr/>
      </dsp:nvSpPr>
      <dsp:spPr>
        <a:xfrm>
          <a:off x="1847357" y="7573"/>
          <a:ext cx="1618128" cy="604800"/>
        </a:xfrm>
        <a:prstGeom prst="rect">
          <a:avLst/>
        </a:prstGeom>
        <a:gradFill rotWithShape="0"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Customer Service </a:t>
          </a:r>
        </a:p>
      </dsp:txBody>
      <dsp:txXfrm>
        <a:off x="1847357" y="7573"/>
        <a:ext cx="1618128" cy="604800"/>
      </dsp:txXfrm>
    </dsp:sp>
    <dsp:sp modelId="{83B5F4D8-F1C5-46E9-A5E6-7901C8EB2CB8}">
      <dsp:nvSpPr>
        <dsp:cNvPr id="0" name=""/>
        <dsp:cNvSpPr/>
      </dsp:nvSpPr>
      <dsp:spPr>
        <a:xfrm>
          <a:off x="1847357" y="612373"/>
          <a:ext cx="1618128" cy="1575329"/>
        </a:xfrm>
        <a:prstGeom prst="rect">
          <a:avLst/>
        </a:prstGeom>
        <a:noFill/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After</a:t>
          </a: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Sales </a:t>
          </a:r>
          <a:endParaRPr lang="fr-FR" sz="1000" kern="120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Hotline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Spindle</a:t>
          </a: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/</a:t>
          </a:r>
          <a:b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head</a:t>
          </a: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/ table </a:t>
          </a:r>
          <a:r>
            <a:rPr lang="fr-FR" sz="10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repair</a:t>
          </a:r>
          <a:endParaRPr lang="fr-FR" sz="10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Spare</a:t>
          </a: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parts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Application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Training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Marketing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Sales</a:t>
          </a:r>
        </a:p>
      </dsp:txBody>
      <dsp:txXfrm>
        <a:off x="1847357" y="612373"/>
        <a:ext cx="1618128" cy="1575329"/>
      </dsp:txXfrm>
    </dsp:sp>
    <dsp:sp modelId="{87DE1D9B-BE97-4248-AB5F-CCE5097B1A20}">
      <dsp:nvSpPr>
        <dsp:cNvPr id="0" name=""/>
        <dsp:cNvSpPr/>
      </dsp:nvSpPr>
      <dsp:spPr>
        <a:xfrm>
          <a:off x="3692024" y="7573"/>
          <a:ext cx="1618128" cy="604800"/>
        </a:xfrm>
        <a:prstGeom prst="rect">
          <a:avLst/>
        </a:prstGeom>
        <a:gradFill rotWithShape="0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R&amp;D</a:t>
          </a:r>
        </a:p>
      </dsp:txBody>
      <dsp:txXfrm>
        <a:off x="3692024" y="7573"/>
        <a:ext cx="1618128" cy="604800"/>
      </dsp:txXfrm>
    </dsp:sp>
    <dsp:sp modelId="{0F969ACC-A48C-49C2-867A-201DA1CB6700}">
      <dsp:nvSpPr>
        <dsp:cNvPr id="0" name=""/>
        <dsp:cNvSpPr/>
      </dsp:nvSpPr>
      <dsp:spPr>
        <a:xfrm>
          <a:off x="3692024" y="612373"/>
          <a:ext cx="1618128" cy="1575329"/>
        </a:xfrm>
        <a:prstGeom prst="rect">
          <a:avLst/>
        </a:prstGeom>
        <a:noFill/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Mechanical</a:t>
          </a:r>
          <a:endParaRPr lang="fr-FR" sz="1000" kern="120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Electrical</a:t>
          </a:r>
          <a:endParaRPr lang="fr-FR" sz="10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Automaton</a:t>
          </a:r>
          <a:endParaRPr lang="fr-FR" sz="10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NC applications </a:t>
          </a:r>
        </a:p>
      </dsp:txBody>
      <dsp:txXfrm>
        <a:off x="3692024" y="612373"/>
        <a:ext cx="1618128" cy="1575329"/>
      </dsp:txXfrm>
    </dsp:sp>
    <dsp:sp modelId="{3468962D-2B4F-48BD-9A49-AF854E4E41E9}">
      <dsp:nvSpPr>
        <dsp:cNvPr id="0" name=""/>
        <dsp:cNvSpPr/>
      </dsp:nvSpPr>
      <dsp:spPr>
        <a:xfrm>
          <a:off x="5536691" y="7573"/>
          <a:ext cx="1618128" cy="604800"/>
        </a:xfrm>
        <a:prstGeom prst="rect">
          <a:avLst/>
        </a:prstGeom>
        <a:gradFill rotWithShape="0"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Others</a:t>
          </a:r>
          <a:endParaRPr lang="fr-FR" sz="1200" b="1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36691" y="7573"/>
        <a:ext cx="1618128" cy="604800"/>
      </dsp:txXfrm>
    </dsp:sp>
    <dsp:sp modelId="{ED41968E-F9D3-411D-A09D-EA6ACCE9B30E}">
      <dsp:nvSpPr>
        <dsp:cNvPr id="0" name=""/>
        <dsp:cNvSpPr/>
      </dsp:nvSpPr>
      <dsp:spPr>
        <a:xfrm>
          <a:off x="5536691" y="612373"/>
          <a:ext cx="1618128" cy="1575329"/>
        </a:xfrm>
        <a:prstGeom prst="rect">
          <a:avLst/>
        </a:prstGeom>
        <a:noFill/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Purchase</a:t>
          </a:r>
          <a:endParaRPr lang="fr-FR" sz="1000" kern="120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Accounting</a:t>
          </a: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Planning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Human</a:t>
          </a: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FR" sz="10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Resources</a:t>
          </a:r>
          <a:endParaRPr lang="fr-FR" sz="10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IT</a:t>
          </a:r>
        </a:p>
      </dsp:txBody>
      <dsp:txXfrm>
        <a:off x="5536691" y="612373"/>
        <a:ext cx="1618128" cy="1575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A49E3-0722-406A-9C91-562F7FBD4C0B}" type="datetimeFigureOut">
              <a:rPr lang="fr-FR" smtClean="0"/>
              <a:pPr/>
              <a:t>30/11/2022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AEB9F-2A74-4519-8B92-BB0ED80D171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32483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B5DD8-082A-42BC-89AA-523F7BF6DDFC}" type="datetimeFigureOut">
              <a:rPr lang="fr-FR" smtClean="0"/>
              <a:pPr/>
              <a:t>30/11/2022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41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82298-F8B3-42FA-8BE0-5839860D96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91657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38736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29250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11714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41221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77603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56018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7910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06348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7186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1806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180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96017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496864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16102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161021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161021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40660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20245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950927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962637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17942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31965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874650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938092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938092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045284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045284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435546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476164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435546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119253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638034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2296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830998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146639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79100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246812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14399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71944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27729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88614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38240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2298-F8B3-42FA-8BE0-5839860D96D2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8327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:\Logos\HURON\HURON New marquage\HURON new marquage V3 - transparent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93" r="16546"/>
          <a:stretch/>
        </p:blipFill>
        <p:spPr bwMode="auto">
          <a:xfrm>
            <a:off x="-15744" y="2883213"/>
            <a:ext cx="10709144" cy="116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286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 userDrawn="1"/>
        </p:nvGrpSpPr>
        <p:grpSpPr>
          <a:xfrm>
            <a:off x="-15744" y="2858734"/>
            <a:ext cx="10709144" cy="1215308"/>
            <a:chOff x="-15744" y="2858734"/>
            <a:chExt cx="10709144" cy="1215308"/>
          </a:xfrm>
        </p:grpSpPr>
        <p:cxnSp>
          <p:nvCxnSpPr>
            <p:cNvPr id="6" name="Connecteur droit 5"/>
            <p:cNvCxnSpPr/>
            <p:nvPr userDrawn="1"/>
          </p:nvCxnSpPr>
          <p:spPr>
            <a:xfrm>
              <a:off x="-15744" y="3466390"/>
              <a:ext cx="3706260" cy="0"/>
            </a:xfrm>
            <a:prstGeom prst="line">
              <a:avLst/>
            </a:prstGeom>
            <a:ln w="92075">
              <a:solidFill>
                <a:srgbClr val="EC831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>
              <a:stCxn id="3" idx="3"/>
            </p:cNvCxnSpPr>
            <p:nvPr userDrawn="1"/>
          </p:nvCxnSpPr>
          <p:spPr>
            <a:xfrm>
              <a:off x="7866980" y="3466388"/>
              <a:ext cx="2826420" cy="0"/>
            </a:xfrm>
            <a:prstGeom prst="line">
              <a:avLst/>
            </a:prstGeom>
            <a:ln w="92075">
              <a:solidFill>
                <a:srgbClr val="EC831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Imag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46500" y="2858734"/>
              <a:ext cx="4320480" cy="1215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91827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à un seul coin 4"/>
          <p:cNvSpPr/>
          <p:nvPr userDrawn="1"/>
        </p:nvSpPr>
        <p:spPr>
          <a:xfrm flipH="1">
            <a:off x="527334" y="756003"/>
            <a:ext cx="9949659" cy="6359099"/>
          </a:xfrm>
          <a:prstGeom prst="round1Rect">
            <a:avLst/>
          </a:prstGeom>
          <a:solidFill>
            <a:schemeClr val="bg1"/>
          </a:solidFill>
          <a:ln w="508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spcCol="0" rtlCol="0" anchor="ctr"/>
          <a:lstStyle/>
          <a:p>
            <a:pPr algn="ctr"/>
            <a:endParaRPr lang="fr-FR"/>
          </a:p>
        </p:txBody>
      </p:sp>
      <p:pic>
        <p:nvPicPr>
          <p:cNvPr id="6" name="Picture 2" descr="N:\Gallery - Photos &amp; Vidéos\Photo logo 3D - 2017 07\Badge HURON peti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274" y="415635"/>
            <a:ext cx="1040398" cy="106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:\Logos\HURON\Logo HURON HD - Fond transparent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3164" y="7159646"/>
            <a:ext cx="939506" cy="2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285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3395" y="7159112"/>
            <a:ext cx="1113598" cy="313244"/>
          </a:xfrm>
          <a:prstGeom prst="rect">
            <a:avLst/>
          </a:prstGeom>
        </p:spPr>
      </p:pic>
      <p:sp>
        <p:nvSpPr>
          <p:cNvPr id="5" name="Arrondir un rectangle à un seul coin 4"/>
          <p:cNvSpPr/>
          <p:nvPr userDrawn="1"/>
        </p:nvSpPr>
        <p:spPr>
          <a:xfrm flipH="1">
            <a:off x="527334" y="756003"/>
            <a:ext cx="9949659" cy="6359099"/>
          </a:xfrm>
          <a:prstGeom prst="round1Rect">
            <a:avLst/>
          </a:prstGeom>
          <a:solidFill>
            <a:schemeClr val="bg1"/>
          </a:solidFill>
          <a:ln w="50800" cmpd="thickThin">
            <a:solidFill>
              <a:srgbClr val="EC8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spcCol="0"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 userDrawn="1"/>
        </p:nvGrpSpPr>
        <p:grpSpPr>
          <a:xfrm>
            <a:off x="323189" y="442890"/>
            <a:ext cx="1040483" cy="1008112"/>
            <a:chOff x="3618508" y="1836415"/>
            <a:chExt cx="1040483" cy="1008112"/>
          </a:xfrm>
        </p:grpSpPr>
        <p:sp>
          <p:nvSpPr>
            <p:cNvPr id="3" name="Ellipse 2"/>
            <p:cNvSpPr/>
            <p:nvPr userDrawn="1"/>
          </p:nvSpPr>
          <p:spPr>
            <a:xfrm>
              <a:off x="3618508" y="1836415"/>
              <a:ext cx="1040483" cy="1008112"/>
            </a:xfrm>
            <a:prstGeom prst="ellipse">
              <a:avLst/>
            </a:prstGeom>
            <a:solidFill>
              <a:schemeClr val="bg1"/>
            </a:solidFill>
            <a:ln w="88900">
              <a:solidFill>
                <a:srgbClr val="EC8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" name="Image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91067" y="1920664"/>
              <a:ext cx="895363" cy="839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536088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:\Logos\HURON\HURON New marquage\HURON new marquage V3 - transparent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93" r="16546"/>
          <a:stretch/>
        </p:blipFill>
        <p:spPr bwMode="auto">
          <a:xfrm>
            <a:off x="-15744" y="2883213"/>
            <a:ext cx="10709144" cy="116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08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 userDrawn="1"/>
        </p:nvGrpSpPr>
        <p:grpSpPr>
          <a:xfrm>
            <a:off x="-15744" y="2858734"/>
            <a:ext cx="10709144" cy="1215308"/>
            <a:chOff x="-15744" y="2858734"/>
            <a:chExt cx="10709144" cy="1215308"/>
          </a:xfrm>
        </p:grpSpPr>
        <p:cxnSp>
          <p:nvCxnSpPr>
            <p:cNvPr id="6" name="Connecteur droit 5"/>
            <p:cNvCxnSpPr/>
            <p:nvPr userDrawn="1"/>
          </p:nvCxnSpPr>
          <p:spPr>
            <a:xfrm>
              <a:off x="-15744" y="3466390"/>
              <a:ext cx="3706260" cy="0"/>
            </a:xfrm>
            <a:prstGeom prst="line">
              <a:avLst/>
            </a:prstGeom>
            <a:ln w="92075">
              <a:solidFill>
                <a:srgbClr val="EC831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>
              <a:stCxn id="3" idx="3"/>
            </p:cNvCxnSpPr>
            <p:nvPr userDrawn="1"/>
          </p:nvCxnSpPr>
          <p:spPr>
            <a:xfrm>
              <a:off x="7866980" y="3466388"/>
              <a:ext cx="2826420" cy="0"/>
            </a:xfrm>
            <a:prstGeom prst="line">
              <a:avLst/>
            </a:prstGeom>
            <a:ln w="92075">
              <a:solidFill>
                <a:srgbClr val="EC831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Imag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46500" y="2858734"/>
              <a:ext cx="4320480" cy="1215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82632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à un seul coin 4"/>
          <p:cNvSpPr/>
          <p:nvPr userDrawn="1"/>
        </p:nvSpPr>
        <p:spPr>
          <a:xfrm flipH="1">
            <a:off x="527334" y="756003"/>
            <a:ext cx="9949659" cy="6359099"/>
          </a:xfrm>
          <a:prstGeom prst="round1Rect">
            <a:avLst/>
          </a:prstGeom>
          <a:solidFill>
            <a:schemeClr val="bg1"/>
          </a:solidFill>
          <a:ln w="508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spcCol="0" rtlCol="0" anchor="ctr"/>
          <a:lstStyle/>
          <a:p>
            <a:pPr algn="ctr"/>
            <a:endParaRPr lang="fr-FR"/>
          </a:p>
        </p:txBody>
      </p:sp>
      <p:pic>
        <p:nvPicPr>
          <p:cNvPr id="6" name="Picture 2" descr="N:\Gallery - Photos &amp; Vidéos\Photo logo 3D - 2017 07\Badge HURON peti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274" y="415635"/>
            <a:ext cx="1040398" cy="106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:\Logos\HURON\Logo HURON HD - Fond transparent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3164" y="7159646"/>
            <a:ext cx="939506" cy="2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560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3395" y="7159112"/>
            <a:ext cx="1113598" cy="313244"/>
          </a:xfrm>
          <a:prstGeom prst="rect">
            <a:avLst/>
          </a:prstGeom>
        </p:spPr>
      </p:pic>
      <p:sp>
        <p:nvSpPr>
          <p:cNvPr id="5" name="Arrondir un rectangle à un seul coin 4"/>
          <p:cNvSpPr/>
          <p:nvPr userDrawn="1"/>
        </p:nvSpPr>
        <p:spPr>
          <a:xfrm flipH="1">
            <a:off x="527334" y="756003"/>
            <a:ext cx="9949659" cy="6359099"/>
          </a:xfrm>
          <a:prstGeom prst="round1Rect">
            <a:avLst/>
          </a:prstGeom>
          <a:solidFill>
            <a:schemeClr val="bg1"/>
          </a:solidFill>
          <a:ln w="50800" cmpd="thickThin">
            <a:solidFill>
              <a:srgbClr val="EC8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spcCol="0"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 userDrawn="1"/>
        </p:nvGrpSpPr>
        <p:grpSpPr>
          <a:xfrm>
            <a:off x="323189" y="442890"/>
            <a:ext cx="1040483" cy="1008112"/>
            <a:chOff x="3618508" y="1836415"/>
            <a:chExt cx="1040483" cy="1008112"/>
          </a:xfrm>
        </p:grpSpPr>
        <p:sp>
          <p:nvSpPr>
            <p:cNvPr id="3" name="Ellipse 2"/>
            <p:cNvSpPr/>
            <p:nvPr userDrawn="1"/>
          </p:nvSpPr>
          <p:spPr>
            <a:xfrm>
              <a:off x="3618508" y="1836415"/>
              <a:ext cx="1040483" cy="1008112"/>
            </a:xfrm>
            <a:prstGeom prst="ellipse">
              <a:avLst/>
            </a:prstGeom>
            <a:solidFill>
              <a:schemeClr val="bg1"/>
            </a:solidFill>
            <a:ln w="88900">
              <a:solidFill>
                <a:srgbClr val="EC8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" name="Image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91067" y="1920664"/>
              <a:ext cx="895363" cy="839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671076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 userDrawn="1"/>
        </p:nvSpPr>
        <p:spPr>
          <a:xfrm>
            <a:off x="450156" y="7159647"/>
            <a:ext cx="5990563" cy="269819"/>
          </a:xfrm>
          <a:prstGeom prst="rect">
            <a:avLst/>
          </a:prstGeom>
          <a:noFill/>
        </p:spPr>
        <p:txBody>
          <a:bodyPr wrap="square" lIns="99569" tIns="49785" rIns="99569" bIns="49785" rtlCol="0">
            <a:spAutoFit/>
          </a:bodyPr>
          <a:lstStyle/>
          <a:p>
            <a:r>
              <a:rPr lang="fr-FR" sz="1100" b="1" i="1" dirty="0">
                <a:solidFill>
                  <a:schemeClr val="tx1"/>
                </a:solidFill>
                <a:latin typeface="Swis721 Cn BT" panose="020B05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HURON &amp; JYOTI – Présentation gamme &amp; sociétés – 2020 03 - FR / Diapositive n° </a:t>
            </a:r>
            <a:fld id="{42EE2BF0-A1E0-4715-883B-115CD0E13FE1}" type="slidenum">
              <a:rPr lang="fr-FR" sz="1100" smtClean="0">
                <a:solidFill>
                  <a:schemeClr val="tx1"/>
                </a:solidFill>
                <a:latin typeface="Swis721 Cn BT" panose="020B05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‹#›</a:t>
            </a:fld>
            <a:endParaRPr lang="fr-FR" sz="1100" b="1" i="1" dirty="0">
              <a:solidFill>
                <a:schemeClr val="tx1"/>
              </a:solidFill>
              <a:latin typeface="Swis721 Cn BT" panose="020B05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443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3" r:id="rId3"/>
    <p:sldLayoutId id="2147483665" r:id="rId4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ctr" defTabSz="99569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84" indent="-373384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998" indent="-311153" algn="l" defTabSz="9956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 userDrawn="1"/>
        </p:nvSpPr>
        <p:spPr>
          <a:xfrm>
            <a:off x="450156" y="7159647"/>
            <a:ext cx="5990563" cy="269819"/>
          </a:xfrm>
          <a:prstGeom prst="rect">
            <a:avLst/>
          </a:prstGeom>
          <a:noFill/>
        </p:spPr>
        <p:txBody>
          <a:bodyPr wrap="square" lIns="99569" tIns="49785" rIns="99569" bIns="49785" rtlCol="0">
            <a:spAutoFit/>
          </a:bodyPr>
          <a:lstStyle/>
          <a:p>
            <a:r>
              <a:rPr lang="fr-FR" sz="1100" b="1" i="1" dirty="0">
                <a:solidFill>
                  <a:schemeClr val="tx1"/>
                </a:solidFill>
                <a:latin typeface="Swis721 Cn BT" panose="020B05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HURON &amp; JYOTI – </a:t>
            </a:r>
            <a:r>
              <a:rPr lang="fr-FR" sz="1100" b="1" i="1" dirty="0" err="1">
                <a:solidFill>
                  <a:schemeClr val="tx1"/>
                </a:solidFill>
                <a:latin typeface="Swis721 Cn BT" panose="020B05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company</a:t>
            </a:r>
            <a:r>
              <a:rPr lang="fr-FR" sz="1100" b="1" i="1" baseline="0" dirty="0">
                <a:solidFill>
                  <a:schemeClr val="tx1"/>
                </a:solidFill>
                <a:latin typeface="Swis721 Cn BT" panose="020B05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100" b="1" i="1" dirty="0">
                <a:solidFill>
                  <a:schemeClr val="tx1"/>
                </a:solidFill>
                <a:latin typeface="Swis721 Cn BT" panose="020B05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profile</a:t>
            </a:r>
            <a:r>
              <a:rPr lang="fr-FR" sz="1100" b="1" i="1" baseline="0" dirty="0">
                <a:solidFill>
                  <a:schemeClr val="tx1"/>
                </a:solidFill>
                <a:latin typeface="Swis721 Cn BT" panose="020B05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fr-FR" sz="1100" b="1" i="1" baseline="0" dirty="0" err="1">
                <a:solidFill>
                  <a:schemeClr val="tx1"/>
                </a:solidFill>
                <a:latin typeface="Swis721 Cn BT" panose="020B05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products</a:t>
            </a:r>
            <a:r>
              <a:rPr lang="fr-FR" sz="1100" b="1" i="1" baseline="0" dirty="0">
                <a:solidFill>
                  <a:schemeClr val="tx1"/>
                </a:solidFill>
                <a:latin typeface="Swis721 Cn BT" panose="020B05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</a:t>
            </a:r>
            <a:r>
              <a:rPr lang="fr-FR" sz="1100" b="1" i="1" dirty="0">
                <a:solidFill>
                  <a:schemeClr val="tx1"/>
                </a:solidFill>
                <a:latin typeface="Swis721 Cn BT" panose="020B05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2021 02 – EN</a:t>
            </a:r>
            <a:r>
              <a:rPr lang="fr-FR" sz="1100" b="1" i="1" baseline="0" dirty="0">
                <a:solidFill>
                  <a:schemeClr val="tx1"/>
                </a:solidFill>
                <a:latin typeface="Swis721 Cn BT" panose="020B05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100" b="1" i="1" dirty="0">
                <a:solidFill>
                  <a:schemeClr val="tx1"/>
                </a:solidFill>
                <a:latin typeface="Swis721 Cn BT" panose="020B05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 Slide n° </a:t>
            </a:r>
            <a:fld id="{42EE2BF0-A1E0-4715-883B-115CD0E13FE1}" type="slidenum">
              <a:rPr lang="fr-FR" sz="1100" smtClean="0">
                <a:solidFill>
                  <a:schemeClr val="tx1"/>
                </a:solidFill>
                <a:latin typeface="Swis721 Cn BT" panose="020B05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‹#›</a:t>
            </a:fld>
            <a:endParaRPr lang="fr-FR" sz="1100" b="1" i="1" dirty="0">
              <a:solidFill>
                <a:schemeClr val="tx1"/>
              </a:solidFill>
              <a:latin typeface="Swis721 Cn BT" panose="020B05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781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6.png"/><Relationship Id="rId18" Type="http://schemas.openxmlformats.org/officeDocument/2006/relationships/image" Target="../media/image101.jpe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slide" Target="slide29.xml"/><Relationship Id="rId17" Type="http://schemas.openxmlformats.org/officeDocument/2006/relationships/image" Target="../media/image100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9.png"/><Relationship Id="rId20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5.png"/><Relationship Id="rId5" Type="http://schemas.openxmlformats.org/officeDocument/2006/relationships/image" Target="../media/image90.png"/><Relationship Id="rId15" Type="http://schemas.openxmlformats.org/officeDocument/2006/relationships/image" Target="../media/image98.gif"/><Relationship Id="rId10" Type="http://schemas.openxmlformats.org/officeDocument/2006/relationships/slide" Target="slide34.xml"/><Relationship Id="rId19" Type="http://schemas.openxmlformats.org/officeDocument/2006/relationships/image" Target="../media/image102.jpeg"/><Relationship Id="rId4" Type="http://schemas.openxmlformats.org/officeDocument/2006/relationships/image" Target="../media/image89.gif"/><Relationship Id="rId9" Type="http://schemas.openxmlformats.org/officeDocument/2006/relationships/image" Target="../media/image94.png"/><Relationship Id="rId14" Type="http://schemas.openxmlformats.org/officeDocument/2006/relationships/image" Target="../media/image9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5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hyperlink" Target="https://www.youtube.com/watch?v=-xVoNqH5UgY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115.png"/><Relationship Id="rId3" Type="http://schemas.openxmlformats.org/officeDocument/2006/relationships/slide" Target="slide24.xml"/><Relationship Id="rId7" Type="http://schemas.openxmlformats.org/officeDocument/2006/relationships/image" Target="../media/image112.png"/><Relationship Id="rId12" Type="http://schemas.openxmlformats.org/officeDocument/2006/relationships/slide" Target="slide38.xm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4.png"/><Relationship Id="rId5" Type="http://schemas.openxmlformats.org/officeDocument/2006/relationships/slide" Target="slide36.xml"/><Relationship Id="rId15" Type="http://schemas.openxmlformats.org/officeDocument/2006/relationships/slide" Target="slide16.xml"/><Relationship Id="rId10" Type="http://schemas.openxmlformats.org/officeDocument/2006/relationships/image" Target="../media/image113.png"/><Relationship Id="rId4" Type="http://schemas.openxmlformats.org/officeDocument/2006/relationships/image" Target="../media/image110.png"/><Relationship Id="rId9" Type="http://schemas.openxmlformats.org/officeDocument/2006/relationships/image" Target="../media/image96.png"/><Relationship Id="rId14" Type="http://schemas.openxmlformats.org/officeDocument/2006/relationships/image" Target="../media/image1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image" Target="../media/image1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image" Target="../media/image1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image" Target="../media/image1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19.png"/><Relationship Id="rId4" Type="http://schemas.openxmlformats.org/officeDocument/2006/relationships/image" Target="../media/image1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image" Target="../media/image1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image" Target="../media/image1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image" Target="../media/image1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image" Target="../media/image1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slide" Target="slid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slide" Target="slide1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image" Target="../media/image119.png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image" Target="../media/image146.jpeg"/><Relationship Id="rId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47.png"/><Relationship Id="rId4" Type="http://schemas.openxmlformats.org/officeDocument/2006/relationships/slide" Target="slide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47.png"/><Relationship Id="rId4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image" Target="../media/image96.png"/><Relationship Id="rId18" Type="http://schemas.openxmlformats.org/officeDocument/2006/relationships/slide" Target="slide38.xml"/><Relationship Id="rId3" Type="http://schemas.openxmlformats.org/officeDocument/2006/relationships/image" Target="../media/image151.png"/><Relationship Id="rId21" Type="http://schemas.openxmlformats.org/officeDocument/2006/relationships/image" Target="../media/image155.png"/><Relationship Id="rId7" Type="http://schemas.openxmlformats.org/officeDocument/2006/relationships/image" Target="../media/image110.png"/><Relationship Id="rId12" Type="http://schemas.openxmlformats.org/officeDocument/2006/relationships/slide" Target="slide29.xml"/><Relationship Id="rId17" Type="http://schemas.openxmlformats.org/officeDocument/2006/relationships/image" Target="../media/image154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14.png"/><Relationship Id="rId20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image" Target="../media/image94.png"/><Relationship Id="rId5" Type="http://schemas.openxmlformats.org/officeDocument/2006/relationships/image" Target="../media/image152.png"/><Relationship Id="rId15" Type="http://schemas.openxmlformats.org/officeDocument/2006/relationships/image" Target="../media/image153.png"/><Relationship Id="rId23" Type="http://schemas.openxmlformats.org/officeDocument/2006/relationships/image" Target="../media/image117.jpeg"/><Relationship Id="rId10" Type="http://schemas.openxmlformats.org/officeDocument/2006/relationships/image" Target="../media/image112.png"/><Relationship Id="rId19" Type="http://schemas.openxmlformats.org/officeDocument/2006/relationships/image" Target="../media/image115.png"/><Relationship Id="rId4" Type="http://schemas.openxmlformats.org/officeDocument/2006/relationships/slide" Target="slide34.xml"/><Relationship Id="rId9" Type="http://schemas.openxmlformats.org/officeDocument/2006/relationships/image" Target="../media/image111.png"/><Relationship Id="rId14" Type="http://schemas.openxmlformats.org/officeDocument/2006/relationships/image" Target="../media/image113.png"/><Relationship Id="rId22" Type="http://schemas.openxmlformats.org/officeDocument/2006/relationships/slide" Target="slide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png"/><Relationship Id="rId4" Type="http://schemas.microsoft.com/office/2007/relationships/hdphoto" Target="../media/hdphoto6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hyperlink" Target="http://www.youtube.com/user/jyotihuron" TargetMode="External"/><Relationship Id="rId3" Type="http://schemas.openxmlformats.org/officeDocument/2006/relationships/hyperlink" Target="http://www.jyoti.co.in/" TargetMode="External"/><Relationship Id="rId7" Type="http://schemas.openxmlformats.org/officeDocument/2006/relationships/image" Target="../media/image159.png"/><Relationship Id="rId12" Type="http://schemas.openxmlformats.org/officeDocument/2006/relationships/image" Target="../media/image1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huron.eu/" TargetMode="External"/><Relationship Id="rId11" Type="http://schemas.openxmlformats.org/officeDocument/2006/relationships/image" Target="../media/image161.png"/><Relationship Id="rId5" Type="http://schemas.openxmlformats.org/officeDocument/2006/relationships/image" Target="../media/image158.png"/><Relationship Id="rId15" Type="http://schemas.openxmlformats.org/officeDocument/2006/relationships/image" Target="../media/image163.png"/><Relationship Id="rId10" Type="http://schemas.openxmlformats.org/officeDocument/2006/relationships/hyperlink" Target="http://www.facebook.com/HuronGraffenstadenSAS" TargetMode="External"/><Relationship Id="rId4" Type="http://schemas.openxmlformats.org/officeDocument/2006/relationships/image" Target="../media/image157.png"/><Relationship Id="rId9" Type="http://schemas.openxmlformats.org/officeDocument/2006/relationships/hyperlink" Target="http://www.facebook.com/JyotiHuron" TargetMode="External"/><Relationship Id="rId14" Type="http://schemas.openxmlformats.org/officeDocument/2006/relationships/hyperlink" Target="http://www.youtube.com/user/hurongraffenstaden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17.png"/><Relationship Id="rId10" Type="http://schemas.openxmlformats.org/officeDocument/2006/relationships/chart" Target="../charts/chart4.xml"/><Relationship Id="rId4" Type="http://schemas.openxmlformats.org/officeDocument/2006/relationships/image" Target="../media/image16.png"/><Relationship Id="rId9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jpeg"/><Relationship Id="rId26" Type="http://schemas.openxmlformats.org/officeDocument/2006/relationships/image" Target="../media/image40.png"/><Relationship Id="rId39" Type="http://schemas.openxmlformats.org/officeDocument/2006/relationships/image" Target="../media/image52.png"/><Relationship Id="rId21" Type="http://schemas.openxmlformats.org/officeDocument/2006/relationships/image" Target="../media/image35.png"/><Relationship Id="rId34" Type="http://schemas.microsoft.com/office/2007/relationships/hdphoto" Target="../media/hdphoto2.wdp"/><Relationship Id="rId42" Type="http://schemas.openxmlformats.org/officeDocument/2006/relationships/image" Target="../media/image55.png"/><Relationship Id="rId47" Type="http://schemas.openxmlformats.org/officeDocument/2006/relationships/image" Target="../media/image60.jpeg"/><Relationship Id="rId50" Type="http://schemas.openxmlformats.org/officeDocument/2006/relationships/image" Target="../media/image62.jpeg"/><Relationship Id="rId55" Type="http://schemas.openxmlformats.org/officeDocument/2006/relationships/image" Target="../media/image67.jpe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1.png"/><Relationship Id="rId46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jpe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41" Type="http://schemas.openxmlformats.org/officeDocument/2006/relationships/image" Target="../media/image54.png"/><Relationship Id="rId54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0.jpeg"/><Relationship Id="rId40" Type="http://schemas.openxmlformats.org/officeDocument/2006/relationships/image" Target="../media/image53.png"/><Relationship Id="rId45" Type="http://schemas.openxmlformats.org/officeDocument/2006/relationships/image" Target="../media/image58.png"/><Relationship Id="rId53" Type="http://schemas.openxmlformats.org/officeDocument/2006/relationships/image" Target="../media/image65.jpeg"/><Relationship Id="rId5" Type="http://schemas.microsoft.com/office/2007/relationships/hdphoto" Target="../media/hdphoto1.wdp"/><Relationship Id="rId15" Type="http://schemas.openxmlformats.org/officeDocument/2006/relationships/image" Target="../media/image29.jpeg"/><Relationship Id="rId23" Type="http://schemas.openxmlformats.org/officeDocument/2006/relationships/image" Target="../media/image37.png"/><Relationship Id="rId28" Type="http://schemas.openxmlformats.org/officeDocument/2006/relationships/image" Target="../media/image42.jpeg"/><Relationship Id="rId36" Type="http://schemas.openxmlformats.org/officeDocument/2006/relationships/image" Target="../media/image49.jpeg"/><Relationship Id="rId49" Type="http://schemas.openxmlformats.org/officeDocument/2006/relationships/image" Target="../media/image61.jpeg"/><Relationship Id="rId10" Type="http://schemas.openxmlformats.org/officeDocument/2006/relationships/image" Target="../media/image24.png"/><Relationship Id="rId19" Type="http://schemas.openxmlformats.org/officeDocument/2006/relationships/image" Target="../media/image33.jpeg"/><Relationship Id="rId31" Type="http://schemas.openxmlformats.org/officeDocument/2006/relationships/image" Target="../media/image45.png"/><Relationship Id="rId44" Type="http://schemas.openxmlformats.org/officeDocument/2006/relationships/image" Target="../media/image57.png"/><Relationship Id="rId52" Type="http://schemas.openxmlformats.org/officeDocument/2006/relationships/image" Target="../media/image6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jpeg"/><Relationship Id="rId35" Type="http://schemas.openxmlformats.org/officeDocument/2006/relationships/image" Target="../media/image48.jpeg"/><Relationship Id="rId43" Type="http://schemas.openxmlformats.org/officeDocument/2006/relationships/image" Target="../media/image56.png"/><Relationship Id="rId48" Type="http://schemas.microsoft.com/office/2007/relationships/hdphoto" Target="../media/hdphoto3.wdp"/><Relationship Id="rId8" Type="http://schemas.openxmlformats.org/officeDocument/2006/relationships/image" Target="../media/image22.png"/><Relationship Id="rId51" Type="http://schemas.openxmlformats.org/officeDocument/2006/relationships/image" Target="../media/image63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6696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/>
          <p:cNvSpPr/>
          <p:nvPr/>
        </p:nvSpPr>
        <p:spPr>
          <a:xfrm>
            <a:off x="7444632" y="4004393"/>
            <a:ext cx="912002" cy="1262321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7455529" y="1365526"/>
            <a:ext cx="912002" cy="1262321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Espace réservé du titre 1"/>
          <p:cNvSpPr txBox="1">
            <a:spLocks/>
          </p:cNvSpPr>
          <p:nvPr/>
        </p:nvSpPr>
        <p:spPr>
          <a:xfrm>
            <a:off x="0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The history begins in 1838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9" name="Flèche droite 8"/>
          <p:cNvSpPr/>
          <p:nvPr/>
        </p:nvSpPr>
        <p:spPr>
          <a:xfrm rot="5400000">
            <a:off x="-1076467" y="3825029"/>
            <a:ext cx="5256401" cy="305023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N:\Canevas standards présentations\__Historique société\Photos anciennes\1 - Le Patron Pierre Huré 1846 -1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0265" y="2699589"/>
            <a:ext cx="898393" cy="115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1399222" y="896736"/>
            <a:ext cx="3979361" cy="43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69" tIns="49785" rIns="99569" bIns="49785">
            <a:spAutoFit/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fr-FR" altLang="fr-FR" sz="13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Branch </a:t>
            </a:r>
            <a:r>
              <a:rPr lang="fr-FR" altLang="fr-FR" sz="2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Graffenstaden / Illkirch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1893851" y="1349339"/>
            <a:ext cx="2173129" cy="1266137"/>
            <a:chOff x="995672" y="1146555"/>
            <a:chExt cx="2013112" cy="1148375"/>
          </a:xfrm>
        </p:grpSpPr>
        <p:sp>
          <p:nvSpPr>
            <p:cNvPr id="50" name="Rectangle 49"/>
            <p:cNvSpPr/>
            <p:nvPr/>
          </p:nvSpPr>
          <p:spPr>
            <a:xfrm>
              <a:off x="1840519" y="1146555"/>
              <a:ext cx="1168265" cy="1144914"/>
            </a:xfrm>
            <a:prstGeom prst="rect">
              <a:avLst/>
            </a:prstGeom>
            <a:solidFill>
              <a:srgbClr val="FFDDD5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altLang="fr-FR" sz="1100" b="1" dirty="0">
                  <a:solidFill>
                    <a:srgbClr val="FF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1838</a:t>
              </a:r>
              <a:endParaRPr lang="en-US" altLang="fr-FR" sz="11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r>
                <a:rPr lang="en-US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Nicolas </a:t>
              </a:r>
              <a:r>
                <a:rPr lang="en-US" altLang="fr-FR" sz="900" dirty="0" err="1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Koechlin</a:t>
              </a:r>
              <a:r>
                <a:rPr lang="en-US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associates with Pierre </a:t>
              </a:r>
              <a:r>
                <a:rPr lang="en-US" altLang="fr-FR" sz="900" dirty="0" err="1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Schwilgué</a:t>
              </a:r>
              <a:r>
                <a:rPr lang="en-US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for the restoration of the astronomical clock of Strasbourg</a:t>
              </a:r>
              <a:endPara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95672" y="1150016"/>
              <a:ext cx="844847" cy="1144914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9" name="Picture 5" descr="N:\Canevas standards présentations\__Historique société\Photos\f_strasbourg_horloge_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889" t="27662" r="24722" b="17641"/>
            <a:stretch/>
          </p:blipFill>
          <p:spPr bwMode="auto">
            <a:xfrm>
              <a:off x="1075032" y="1236621"/>
              <a:ext cx="686125" cy="971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Rectangle 70"/>
          <p:cNvSpPr/>
          <p:nvPr/>
        </p:nvSpPr>
        <p:spPr>
          <a:xfrm>
            <a:off x="2811795" y="2674958"/>
            <a:ext cx="1261127" cy="1262321"/>
          </a:xfrm>
          <a:prstGeom prst="rect">
            <a:avLst/>
          </a:prstGeom>
          <a:solidFill>
            <a:srgbClr val="FFDDD5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9569" tIns="49785" rIns="99569" bIns="49785" rtlCol="0" anchor="t"/>
          <a:lstStyle/>
          <a:p>
            <a:r>
              <a:rPr lang="fr-FR" altLang="fr-FR" sz="11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1845</a:t>
            </a:r>
          </a:p>
          <a:p>
            <a:r>
              <a:rPr lang="fr-FR" altLang="fr-FR" sz="9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1st </a:t>
            </a:r>
            <a:r>
              <a:rPr lang="fr-FR" altLang="fr-FR" sz="9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conventional</a:t>
            </a:r>
            <a:r>
              <a:rPr lang="fr-FR" altLang="fr-FR" sz="9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altLang="fr-FR" sz="9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milling</a:t>
            </a:r>
            <a:r>
              <a:rPr lang="fr-FR" altLang="fr-FR" sz="9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machine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899793" y="2678774"/>
            <a:ext cx="912002" cy="1262321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9" descr="184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91" r="16017"/>
          <a:stretch/>
        </p:blipFill>
        <p:spPr bwMode="auto">
          <a:xfrm>
            <a:off x="2003876" y="2838545"/>
            <a:ext cx="703833" cy="950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4" name="Rectangle 73"/>
          <p:cNvSpPr/>
          <p:nvPr/>
        </p:nvSpPr>
        <p:spPr>
          <a:xfrm>
            <a:off x="2805853" y="3983816"/>
            <a:ext cx="1261127" cy="1262321"/>
          </a:xfrm>
          <a:prstGeom prst="rect">
            <a:avLst/>
          </a:prstGeom>
          <a:solidFill>
            <a:srgbClr val="FFDDD5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9569" tIns="49785" rIns="99569" bIns="49785" rtlCol="0" anchor="t"/>
          <a:lstStyle/>
          <a:p>
            <a:r>
              <a:rPr lang="en-US" altLang="fr-FR" sz="11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1900</a:t>
            </a:r>
          </a:p>
          <a:p>
            <a:r>
              <a:rPr lang="en-US" altLang="fr-FR" sz="9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Creation of the foundry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893852" y="3987632"/>
            <a:ext cx="912002" cy="1262321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805852" y="5339602"/>
            <a:ext cx="1261127" cy="1262321"/>
          </a:xfrm>
          <a:prstGeom prst="rect">
            <a:avLst/>
          </a:prstGeom>
          <a:solidFill>
            <a:srgbClr val="FFDDD5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9569" tIns="49785" rIns="99569" bIns="49785" rtlCol="0" anchor="t"/>
          <a:lstStyle/>
          <a:p>
            <a:r>
              <a:rPr lang="fr-FR" altLang="fr-FR" sz="11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1958</a:t>
            </a:r>
          </a:p>
          <a:p>
            <a:r>
              <a:rPr lang="fr-FR" altLang="fr-FR" sz="9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1st NC machine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893850" y="5343418"/>
            <a:ext cx="912002" cy="1262321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22" descr="19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8209" y="4287322"/>
            <a:ext cx="743284" cy="670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Picture 25" descr="195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6396" y="5638495"/>
            <a:ext cx="766909" cy="687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Ellipse 14"/>
          <p:cNvSpPr/>
          <p:nvPr/>
        </p:nvSpPr>
        <p:spPr>
          <a:xfrm>
            <a:off x="1663608" y="1360937"/>
            <a:ext cx="230242" cy="250586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Ellipse 136"/>
          <p:cNvSpPr/>
          <p:nvPr/>
        </p:nvSpPr>
        <p:spPr>
          <a:xfrm>
            <a:off x="1650564" y="2674958"/>
            <a:ext cx="230242" cy="250586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Ellipse 137"/>
          <p:cNvSpPr/>
          <p:nvPr/>
        </p:nvSpPr>
        <p:spPr>
          <a:xfrm>
            <a:off x="1644621" y="3987632"/>
            <a:ext cx="230242" cy="250586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Ellipse 138"/>
          <p:cNvSpPr/>
          <p:nvPr/>
        </p:nvSpPr>
        <p:spPr>
          <a:xfrm>
            <a:off x="1644621" y="5339602"/>
            <a:ext cx="230242" cy="250586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0" name="Picture 14" descr="logo_graffenstad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9468" y="1353155"/>
            <a:ext cx="1758242" cy="42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Flèche droite 140"/>
          <p:cNvSpPr/>
          <p:nvPr/>
        </p:nvSpPr>
        <p:spPr>
          <a:xfrm rot="5400000">
            <a:off x="4463389" y="3821799"/>
            <a:ext cx="5256401" cy="305023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8367531" y="1361710"/>
            <a:ext cx="1261127" cy="1262321"/>
          </a:xfrm>
          <a:prstGeom prst="rect">
            <a:avLst/>
          </a:prstGeom>
          <a:solidFill>
            <a:srgbClr val="FFDDD5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9569" tIns="49785" rIns="99569" bIns="49785" rtlCol="0" anchor="t"/>
          <a:lstStyle/>
          <a:p>
            <a:r>
              <a:rPr lang="fr-FR" altLang="fr-FR" sz="11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1873</a:t>
            </a:r>
          </a:p>
          <a:p>
            <a:r>
              <a:rPr lang="fr-FR" altLang="fr-FR" sz="9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Léon </a:t>
            </a:r>
            <a:r>
              <a:rPr lang="fr-FR" altLang="fr-FR" sz="9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Huré</a:t>
            </a:r>
            <a:r>
              <a:rPr lang="fr-FR" altLang="fr-FR" sz="9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 Paris</a:t>
            </a:r>
            <a:endParaRPr lang="fr-F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8356634" y="4000577"/>
            <a:ext cx="1261127" cy="1262321"/>
          </a:xfrm>
          <a:prstGeom prst="rect">
            <a:avLst/>
          </a:prstGeom>
          <a:solidFill>
            <a:srgbClr val="FFDDD5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9569" tIns="49785" rIns="99569" bIns="49785" rtlCol="0" anchor="t"/>
          <a:lstStyle/>
          <a:p>
            <a:r>
              <a:rPr lang="en-US" altLang="fr-FR" sz="11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1900</a:t>
            </a:r>
          </a:p>
          <a:p>
            <a:r>
              <a:rPr lang="en-US" altLang="fr-FR" sz="9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en-US" altLang="fr-FR" sz="900" baseline="30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</a:t>
            </a:r>
            <a:r>
              <a:rPr lang="en-US" altLang="fr-FR" sz="9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milling machine with universal </a:t>
            </a:r>
            <a:r>
              <a:rPr lang="fr-FR" altLang="fr-FR" sz="9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head</a:t>
            </a:r>
            <a:endParaRPr lang="fr-FR" altLang="fr-FR" sz="9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8350692" y="5309435"/>
            <a:ext cx="1261127" cy="1262321"/>
          </a:xfrm>
          <a:prstGeom prst="rect">
            <a:avLst/>
          </a:prstGeom>
          <a:solidFill>
            <a:srgbClr val="FFDDD5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9569" tIns="49785" rIns="99569" bIns="49785" rtlCol="0" anchor="t"/>
          <a:lstStyle/>
          <a:p>
            <a:r>
              <a:rPr lang="en-US" altLang="fr-FR" sz="11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1927</a:t>
            </a:r>
          </a:p>
          <a:p>
            <a:r>
              <a:rPr lang="en-US" altLang="fr-FR" sz="9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Crreation</a:t>
            </a:r>
            <a:r>
              <a:rPr lang="en-US" altLang="fr-FR" sz="9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of  the </a:t>
            </a:r>
            <a:r>
              <a:rPr lang="en-US" altLang="fr-FR" sz="9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indian</a:t>
            </a:r>
            <a:r>
              <a:rPr lang="en-US" altLang="fr-FR" sz="9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head as logo and </a:t>
            </a:r>
            <a:r>
              <a:rPr lang="en-US" altLang="fr-FR" sz="9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commerrcial</a:t>
            </a:r>
            <a:r>
              <a:rPr lang="en-US" altLang="fr-FR" sz="9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brand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7438690" y="5313251"/>
            <a:ext cx="912002" cy="1262321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Ellipse 154"/>
          <p:cNvSpPr/>
          <p:nvPr/>
        </p:nvSpPr>
        <p:spPr>
          <a:xfrm>
            <a:off x="7225286" y="1373308"/>
            <a:ext cx="230242" cy="250586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Ellipse 155"/>
          <p:cNvSpPr/>
          <p:nvPr/>
        </p:nvSpPr>
        <p:spPr>
          <a:xfrm>
            <a:off x="7195403" y="4000577"/>
            <a:ext cx="230242" cy="250586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Ellipse 156"/>
          <p:cNvSpPr/>
          <p:nvPr/>
        </p:nvSpPr>
        <p:spPr>
          <a:xfrm>
            <a:off x="7189460" y="5313251"/>
            <a:ext cx="230242" cy="250586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01" r="15786" b="37832"/>
          <a:stretch/>
        </p:blipFill>
        <p:spPr>
          <a:xfrm>
            <a:off x="5187483" y="1834221"/>
            <a:ext cx="780076" cy="84455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65" r="18346" b="32115"/>
          <a:stretch/>
        </p:blipFill>
        <p:spPr>
          <a:xfrm>
            <a:off x="4333287" y="1833037"/>
            <a:ext cx="754359" cy="860768"/>
          </a:xfrm>
          <a:prstGeom prst="rect">
            <a:avLst/>
          </a:prstGeom>
        </p:spPr>
      </p:pic>
      <p:pic>
        <p:nvPicPr>
          <p:cNvPr id="62" name="Picture 26" descr="187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4731" y="1735427"/>
            <a:ext cx="605479" cy="531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3" name="Picture 29" descr="1900-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65" r="14823"/>
          <a:stretch/>
        </p:blipFill>
        <p:spPr bwMode="auto">
          <a:xfrm>
            <a:off x="7538177" y="4187855"/>
            <a:ext cx="724907" cy="863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4" name="Picture 30" descr="1927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25" r="15343"/>
          <a:stretch/>
        </p:blipFill>
        <p:spPr bwMode="auto">
          <a:xfrm>
            <a:off x="7538176" y="5523870"/>
            <a:ext cx="724907" cy="894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5" name="Text Box 15"/>
          <p:cNvSpPr txBox="1">
            <a:spLocks noChangeArrowheads="1"/>
          </p:cNvSpPr>
          <p:nvPr/>
        </p:nvSpPr>
        <p:spPr bwMode="auto">
          <a:xfrm>
            <a:off x="6971540" y="908199"/>
            <a:ext cx="2483759" cy="43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69" tIns="49785" rIns="99569" bIns="49785">
            <a:spAutoFit/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fr-FR" altLang="fr-FR" sz="13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Branch </a:t>
            </a:r>
            <a:r>
              <a:rPr lang="fr-FR" altLang="fr-FR" sz="22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Huré</a:t>
            </a:r>
            <a:r>
              <a:rPr lang="fr-FR" altLang="fr-FR" sz="2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/ Paris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82" t="50000" r="8332" b="25000"/>
          <a:stretch/>
        </p:blipFill>
        <p:spPr>
          <a:xfrm>
            <a:off x="7455528" y="2691807"/>
            <a:ext cx="1165976" cy="620359"/>
          </a:xfrm>
          <a:prstGeom prst="rect">
            <a:avLst/>
          </a:prstGeom>
        </p:spPr>
      </p:pic>
      <p:sp>
        <p:nvSpPr>
          <p:cNvPr id="2" name="Flèche à trois pointes 1"/>
          <p:cNvSpPr/>
          <p:nvPr/>
        </p:nvSpPr>
        <p:spPr>
          <a:xfrm rot="10800000">
            <a:off x="4072921" y="6758174"/>
            <a:ext cx="2898618" cy="280626"/>
          </a:xfrm>
          <a:prstGeom prst="leftRightUpArrow">
            <a:avLst>
              <a:gd name="adj1" fmla="val 41176"/>
              <a:gd name="adj2" fmla="val 25000"/>
              <a:gd name="adj3" fmla="val 2500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228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000"/>
                            </p:stCondLst>
                            <p:childTnLst>
                              <p:par>
                                <p:cTn id="1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000"/>
                            </p:stCondLst>
                            <p:childTnLst>
                              <p:par>
                                <p:cTn id="1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144" grpId="0" animBg="1"/>
      <p:bldP spid="9" grpId="0" animBg="1"/>
      <p:bldP spid="47" grpId="0"/>
      <p:bldP spid="71" grpId="0" animBg="1"/>
      <p:bldP spid="72" grpId="0" animBg="1"/>
      <p:bldP spid="74" grpId="0" animBg="1"/>
      <p:bldP spid="75" grpId="0" animBg="1"/>
      <p:bldP spid="77" grpId="0" animBg="1"/>
      <p:bldP spid="78" grpId="0" animBg="1"/>
      <p:bldP spid="15" grpId="0" animBg="1"/>
      <p:bldP spid="137" grpId="0" animBg="1"/>
      <p:bldP spid="138" grpId="0" animBg="1"/>
      <p:bldP spid="139" grpId="0" animBg="1"/>
      <p:bldP spid="141" grpId="0" animBg="1"/>
      <p:bldP spid="143" grpId="0" animBg="1"/>
      <p:bldP spid="146" grpId="0" animBg="1"/>
      <p:bldP spid="149" grpId="0" animBg="1"/>
      <p:bldP spid="150" grpId="0" animBg="1"/>
      <p:bldP spid="155" grpId="0" animBg="1"/>
      <p:bldP spid="156" grpId="0" animBg="1"/>
      <p:bldP spid="157" grpId="0" animBg="1"/>
      <p:bldP spid="65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du titre 1"/>
          <p:cNvSpPr txBox="1">
            <a:spLocks/>
          </p:cNvSpPr>
          <p:nvPr/>
        </p:nvSpPr>
        <p:spPr>
          <a:xfrm>
            <a:off x="0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/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… and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continuing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" name="Flèche droite 8"/>
          <p:cNvSpPr/>
          <p:nvPr/>
        </p:nvSpPr>
        <p:spPr>
          <a:xfrm>
            <a:off x="670037" y="4987169"/>
            <a:ext cx="9743618" cy="311539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833838" y="1323458"/>
            <a:ext cx="3096106" cy="43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69" tIns="49785" rIns="99569" bIns="49785">
            <a:spAutoFit/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fr-FR" altLang="fr-FR" sz="13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Branche </a:t>
            </a:r>
            <a:r>
              <a:rPr lang="fr-FR" altLang="fr-FR" sz="2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HURON / Illkirch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603596" y="1834087"/>
            <a:ext cx="2052598" cy="3139586"/>
            <a:chOff x="1107327" y="1436497"/>
            <a:chExt cx="1901457" cy="2847577"/>
          </a:xfrm>
        </p:grpSpPr>
        <p:sp>
          <p:nvSpPr>
            <p:cNvPr id="15" name="Ellipse 14"/>
            <p:cNvSpPr/>
            <p:nvPr/>
          </p:nvSpPr>
          <p:spPr>
            <a:xfrm>
              <a:off x="1107327" y="1436497"/>
              <a:ext cx="213288" cy="227279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Connecteur droit avec flèche 3"/>
            <p:cNvCxnSpPr/>
            <p:nvPr/>
          </p:nvCxnSpPr>
          <p:spPr>
            <a:xfrm>
              <a:off x="1213971" y="1663776"/>
              <a:ext cx="0" cy="262029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3" name="Groupe 12"/>
            <p:cNvGrpSpPr/>
            <p:nvPr/>
          </p:nvGrpSpPr>
          <p:grpSpPr>
            <a:xfrm>
              <a:off x="1378530" y="1439987"/>
              <a:ext cx="1630254" cy="1370341"/>
              <a:chOff x="2166083" y="1451499"/>
              <a:chExt cx="1630254" cy="1370341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2166083" y="1451499"/>
                <a:ext cx="1630254" cy="1370341"/>
              </a:xfrm>
              <a:prstGeom prst="rect">
                <a:avLst/>
              </a:prstGeom>
              <a:solidFill>
                <a:srgbClr val="FFDDD5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fr-FR" altLang="fr-FR" sz="11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1987</a:t>
                </a:r>
              </a:p>
              <a:p>
                <a:r>
                  <a:rPr lang="fr-FR" altLang="fr-FR" sz="9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Birth</a:t>
                </a:r>
                <a:r>
                  <a:rPr lang="fr-FR" altLang="fr-FR" sz="900" dirty="0">
                    <a:solidFill>
                      <a:schemeClr val="bg1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of </a:t>
                </a:r>
                <a:br>
                  <a:rPr lang="fr-FR" altLang="fr-FR" sz="900" dirty="0">
                    <a:solidFill>
                      <a:schemeClr val="bg1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</a:br>
                <a:r>
                  <a:rPr lang="fr-FR" altLang="fr-FR" sz="9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HURON GRAFFENSTADEN</a:t>
                </a:r>
              </a:p>
              <a:p>
                <a:endParaRPr lang="fr-FR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228679" y="2019745"/>
                <a:ext cx="1356169" cy="401606"/>
              </a:xfrm>
              <a:prstGeom prst="rect">
                <a:avLst/>
              </a:prstGeom>
            </p:spPr>
          </p:pic>
        </p:grpSp>
      </p:grpSp>
      <p:grpSp>
        <p:nvGrpSpPr>
          <p:cNvPr id="22" name="Groupe 21"/>
          <p:cNvGrpSpPr/>
          <p:nvPr/>
        </p:nvGrpSpPr>
        <p:grpSpPr>
          <a:xfrm>
            <a:off x="896355" y="3452926"/>
            <a:ext cx="1759838" cy="1199803"/>
            <a:chOff x="1691789" y="2820334"/>
            <a:chExt cx="1556820" cy="1144914"/>
          </a:xfrm>
        </p:grpSpPr>
        <p:sp>
          <p:nvSpPr>
            <p:cNvPr id="48" name="Rectangle 47"/>
            <p:cNvSpPr/>
            <p:nvPr/>
          </p:nvSpPr>
          <p:spPr>
            <a:xfrm>
              <a:off x="1691789" y="2820334"/>
              <a:ext cx="1556820" cy="1144914"/>
            </a:xfrm>
            <a:prstGeom prst="rect">
              <a:avLst/>
            </a:prstGeom>
            <a:solidFill>
              <a:srgbClr val="FFDDD5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fr-FR" altLang="fr-FR" sz="1100" b="1" dirty="0">
                  <a:solidFill>
                    <a:srgbClr val="FF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1994</a:t>
              </a:r>
            </a:p>
            <a:p>
              <a:r>
                <a:rPr lang="fr-FR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HURON GRAFFENSTADEN </a:t>
              </a:r>
              <a:r>
                <a:rPr lang="en-GB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buys </a:t>
              </a:r>
              <a:r>
                <a:rPr lang="en-GB" altLang="fr-FR" sz="900" b="1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GAMBIN</a:t>
              </a:r>
              <a:endParaRPr lang="en-GB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08502" y="3447845"/>
              <a:ext cx="1323394" cy="341521"/>
            </a:xfrm>
            <a:prstGeom prst="rect">
              <a:avLst/>
            </a:prstGeom>
          </p:spPr>
        </p:pic>
      </p:grpSp>
      <p:grpSp>
        <p:nvGrpSpPr>
          <p:cNvPr id="23" name="Groupe 22"/>
          <p:cNvGrpSpPr/>
          <p:nvPr/>
        </p:nvGrpSpPr>
        <p:grpSpPr>
          <a:xfrm>
            <a:off x="2733860" y="1841443"/>
            <a:ext cx="230242" cy="3139586"/>
            <a:chOff x="3319838" y="1439987"/>
            <a:chExt cx="213288" cy="2847577"/>
          </a:xfrm>
        </p:grpSpPr>
        <p:sp>
          <p:nvSpPr>
            <p:cNvPr id="83" name="Ellipse 82"/>
            <p:cNvSpPr/>
            <p:nvPr/>
          </p:nvSpPr>
          <p:spPr>
            <a:xfrm>
              <a:off x="3319838" y="1439987"/>
              <a:ext cx="213288" cy="227279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4" name="Connecteur droit avec flèche 83"/>
            <p:cNvCxnSpPr/>
            <p:nvPr/>
          </p:nvCxnSpPr>
          <p:spPr>
            <a:xfrm>
              <a:off x="3426482" y="1667266"/>
              <a:ext cx="0" cy="262029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oupe 24"/>
          <p:cNvGrpSpPr/>
          <p:nvPr/>
        </p:nvGrpSpPr>
        <p:grpSpPr>
          <a:xfrm>
            <a:off x="6736302" y="3459132"/>
            <a:ext cx="1978727" cy="1528037"/>
            <a:chOff x="6055535" y="2903006"/>
            <a:chExt cx="1833025" cy="1385916"/>
          </a:xfrm>
        </p:grpSpPr>
        <p:sp>
          <p:nvSpPr>
            <p:cNvPr id="94" name="Rectangle 93"/>
            <p:cNvSpPr/>
            <p:nvPr/>
          </p:nvSpPr>
          <p:spPr>
            <a:xfrm>
              <a:off x="6331740" y="2903006"/>
              <a:ext cx="1556820" cy="1384558"/>
            </a:xfrm>
            <a:prstGeom prst="rect">
              <a:avLst/>
            </a:prstGeom>
            <a:solidFill>
              <a:srgbClr val="FFDDD5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altLang="fr-FR" sz="1100" b="1" dirty="0">
                  <a:solidFill>
                    <a:srgbClr val="FF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2007</a:t>
              </a:r>
            </a:p>
            <a:p>
              <a:r>
                <a:rPr lang="en-GB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HURON GRAFFENSTADEN joins  the Indian  group </a:t>
              </a:r>
              <a:r>
                <a:rPr lang="en-GB" altLang="fr-FR" sz="900" b="1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JYOTI AUTOMATION</a:t>
              </a:r>
              <a:endParaRPr lang="en-GB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Ellipse 94"/>
            <p:cNvSpPr/>
            <p:nvPr/>
          </p:nvSpPr>
          <p:spPr>
            <a:xfrm>
              <a:off x="6055535" y="2913668"/>
              <a:ext cx="213288" cy="227279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6" name="Connecteur droit avec flèche 95"/>
            <p:cNvCxnSpPr/>
            <p:nvPr/>
          </p:nvCxnSpPr>
          <p:spPr>
            <a:xfrm>
              <a:off x="6162179" y="3140947"/>
              <a:ext cx="0" cy="114797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36329" y="3656113"/>
              <a:ext cx="1322569" cy="364245"/>
            </a:xfrm>
            <a:prstGeom prst="rect">
              <a:avLst/>
            </a:prstGeom>
          </p:spPr>
        </p:pic>
      </p:grpSp>
      <p:grpSp>
        <p:nvGrpSpPr>
          <p:cNvPr id="26" name="Groupe 25"/>
          <p:cNvGrpSpPr/>
          <p:nvPr/>
        </p:nvGrpSpPr>
        <p:grpSpPr>
          <a:xfrm>
            <a:off x="7957480" y="1841441"/>
            <a:ext cx="1191592" cy="1537327"/>
            <a:chOff x="7186793" y="1435774"/>
            <a:chExt cx="1103850" cy="1394342"/>
          </a:xfrm>
        </p:grpSpPr>
        <p:sp>
          <p:nvSpPr>
            <p:cNvPr id="92" name="Rectangle 91"/>
            <p:cNvSpPr/>
            <p:nvPr/>
          </p:nvSpPr>
          <p:spPr>
            <a:xfrm>
              <a:off x="7186793" y="1435774"/>
              <a:ext cx="1103850" cy="1384559"/>
            </a:xfrm>
            <a:prstGeom prst="rect">
              <a:avLst/>
            </a:prstGeom>
            <a:solidFill>
              <a:srgbClr val="FFDDD5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fr-FR" altLang="fr-FR" sz="1100" b="1" dirty="0">
                  <a:solidFill>
                    <a:srgbClr val="FF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2009</a:t>
              </a:r>
            </a:p>
            <a:p>
              <a:r>
                <a:rPr lang="en-GB" altLang="fr-FR" sz="900" b="1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MX range launching </a:t>
              </a:r>
            </a:p>
            <a:p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Image 10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86793" y="1980696"/>
              <a:ext cx="1037323" cy="849420"/>
            </a:xfrm>
            <a:prstGeom prst="rect">
              <a:avLst/>
            </a:prstGeom>
          </p:spPr>
        </p:pic>
      </p:grpSp>
      <p:grpSp>
        <p:nvGrpSpPr>
          <p:cNvPr id="24" name="Groupe 23"/>
          <p:cNvGrpSpPr/>
          <p:nvPr/>
        </p:nvGrpSpPr>
        <p:grpSpPr>
          <a:xfrm>
            <a:off x="6683151" y="1841443"/>
            <a:ext cx="1191592" cy="1526540"/>
            <a:chOff x="6006298" y="1435775"/>
            <a:chExt cx="1103850" cy="1384559"/>
          </a:xfrm>
        </p:grpSpPr>
        <p:sp>
          <p:nvSpPr>
            <p:cNvPr id="91" name="Rectangle 90"/>
            <p:cNvSpPr/>
            <p:nvPr/>
          </p:nvSpPr>
          <p:spPr>
            <a:xfrm>
              <a:off x="6006298" y="1435775"/>
              <a:ext cx="1103850" cy="1384559"/>
            </a:xfrm>
            <a:prstGeom prst="rect">
              <a:avLst/>
            </a:prstGeom>
            <a:solidFill>
              <a:srgbClr val="FFDDD5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fr-FR" altLang="fr-FR" sz="1100" b="1" dirty="0">
                  <a:solidFill>
                    <a:srgbClr val="FF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2007</a:t>
              </a:r>
            </a:p>
            <a:p>
              <a:r>
                <a:rPr lang="en-GB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</a:t>
              </a:r>
              <a:r>
                <a:rPr lang="en-GB" altLang="fr-FR" sz="900" baseline="300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st</a:t>
              </a:r>
              <a:r>
                <a:rPr lang="en-GB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machine with integrated automation </a:t>
              </a:r>
              <a:br>
                <a:rPr lang="en-GB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altLang="fr-FR" sz="900" b="1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MX 4</a:t>
              </a:r>
            </a:p>
            <a:p>
              <a:endParaRPr lang="fr-F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" name="Image 10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90506" y="1995826"/>
              <a:ext cx="935434" cy="748348"/>
            </a:xfrm>
            <a:prstGeom prst="rect">
              <a:avLst/>
            </a:prstGeom>
          </p:spPr>
        </p:pic>
      </p:grpSp>
      <p:grpSp>
        <p:nvGrpSpPr>
          <p:cNvPr id="28" name="Groupe 27"/>
          <p:cNvGrpSpPr/>
          <p:nvPr/>
        </p:nvGrpSpPr>
        <p:grpSpPr>
          <a:xfrm>
            <a:off x="8847016" y="3451996"/>
            <a:ext cx="1566639" cy="1533675"/>
            <a:chOff x="8010828" y="2896533"/>
            <a:chExt cx="1451281" cy="1391030"/>
          </a:xfrm>
        </p:grpSpPr>
        <p:grpSp>
          <p:nvGrpSpPr>
            <p:cNvPr id="27" name="Groupe 26"/>
            <p:cNvGrpSpPr/>
            <p:nvPr/>
          </p:nvGrpSpPr>
          <p:grpSpPr>
            <a:xfrm>
              <a:off x="8010828" y="2896533"/>
              <a:ext cx="1451281" cy="1391030"/>
              <a:chOff x="8010828" y="2896533"/>
              <a:chExt cx="1451281" cy="1391030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8290643" y="2907216"/>
                <a:ext cx="1171466" cy="1380347"/>
              </a:xfrm>
              <a:prstGeom prst="rect">
                <a:avLst/>
              </a:prstGeom>
              <a:solidFill>
                <a:srgbClr val="FFDDD5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fr-FR" altLang="fr-FR" sz="11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2011</a:t>
                </a:r>
              </a:p>
              <a:p>
                <a:r>
                  <a:rPr lang="en-GB" altLang="fr-FR" sz="900" dirty="0">
                    <a:solidFill>
                      <a:schemeClr val="bg1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Purchase of a new production hall in ESCHAU</a:t>
                </a:r>
                <a:endParaRPr lang="en-GB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Ellipse 97"/>
              <p:cNvSpPr/>
              <p:nvPr/>
            </p:nvSpPr>
            <p:spPr>
              <a:xfrm>
                <a:off x="8010828" y="2896533"/>
                <a:ext cx="213288" cy="227279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9" name="Connecteur droit avec flèche 98"/>
              <p:cNvCxnSpPr/>
              <p:nvPr/>
            </p:nvCxnSpPr>
            <p:spPr>
              <a:xfrm>
                <a:off x="8117472" y="3123812"/>
                <a:ext cx="0" cy="114797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222" t="9596" b="15539"/>
            <a:stretch/>
          </p:blipFill>
          <p:spPr>
            <a:xfrm>
              <a:off x="8406832" y="3621697"/>
              <a:ext cx="939088" cy="559108"/>
            </a:xfrm>
            <a:prstGeom prst="rect">
              <a:avLst/>
            </a:prstGeom>
          </p:spPr>
        </p:pic>
      </p:grpSp>
      <p:grpSp>
        <p:nvGrpSpPr>
          <p:cNvPr id="2" name="Groupe 1"/>
          <p:cNvGrpSpPr/>
          <p:nvPr/>
        </p:nvGrpSpPr>
        <p:grpSpPr>
          <a:xfrm>
            <a:off x="9222063" y="1839270"/>
            <a:ext cx="1191592" cy="1526540"/>
            <a:chOff x="8659193" y="1673770"/>
            <a:chExt cx="1103850" cy="1384559"/>
          </a:xfrm>
        </p:grpSpPr>
        <p:sp>
          <p:nvSpPr>
            <p:cNvPr id="93" name="Rectangle 92"/>
            <p:cNvSpPr/>
            <p:nvPr/>
          </p:nvSpPr>
          <p:spPr>
            <a:xfrm>
              <a:off x="8659193" y="1673770"/>
              <a:ext cx="1103850" cy="1384559"/>
            </a:xfrm>
            <a:prstGeom prst="rect">
              <a:avLst/>
            </a:prstGeom>
            <a:solidFill>
              <a:srgbClr val="FFDDD5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fr-FR" altLang="fr-FR" sz="1100" b="1" dirty="0">
                  <a:solidFill>
                    <a:srgbClr val="FF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2016</a:t>
              </a:r>
            </a:p>
            <a:p>
              <a:r>
                <a:rPr lang="en-GB" altLang="fr-FR" sz="900" b="1" dirty="0" err="1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Umill</a:t>
              </a:r>
              <a:r>
                <a:rPr lang="en-GB" altLang="fr-FR" sz="900" b="1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range launching</a:t>
              </a:r>
            </a:p>
            <a:p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Picture 2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8831859" y="2240806"/>
              <a:ext cx="758518" cy="756220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e 2"/>
          <p:cNvGrpSpPr/>
          <p:nvPr/>
        </p:nvGrpSpPr>
        <p:grpSpPr>
          <a:xfrm>
            <a:off x="5414935" y="1841443"/>
            <a:ext cx="1191592" cy="1526540"/>
            <a:chOff x="5132400" y="1675741"/>
            <a:chExt cx="1103850" cy="1384559"/>
          </a:xfrm>
        </p:grpSpPr>
        <p:sp>
          <p:nvSpPr>
            <p:cNvPr id="89" name="Rectangle 88"/>
            <p:cNvSpPr/>
            <p:nvPr/>
          </p:nvSpPr>
          <p:spPr>
            <a:xfrm>
              <a:off x="5132400" y="1675741"/>
              <a:ext cx="1103850" cy="1384559"/>
            </a:xfrm>
            <a:prstGeom prst="rect">
              <a:avLst/>
            </a:prstGeom>
            <a:solidFill>
              <a:srgbClr val="FFDDD5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fr-FR" altLang="fr-FR" sz="1100" b="1" dirty="0">
                  <a:solidFill>
                    <a:srgbClr val="FF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2002</a:t>
              </a:r>
            </a:p>
            <a:p>
              <a:r>
                <a:rPr lang="fr-FR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</a:t>
              </a:r>
              <a:r>
                <a:rPr lang="fr-FR" altLang="fr-FR" sz="900" baseline="300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st</a:t>
              </a:r>
              <a:r>
                <a:rPr lang="fr-FR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bridge machine </a:t>
              </a:r>
              <a:br>
                <a:rPr lang="fr-FR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fr-FR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5 axes on the table </a:t>
              </a:r>
              <a:br>
                <a:rPr lang="fr-FR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fr-FR" altLang="fr-FR" sz="900" b="1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KX 8 Five</a:t>
              </a:r>
            </a:p>
            <a:p>
              <a:endParaRPr lang="fr-F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Image 4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27387" y="2433394"/>
              <a:ext cx="913875" cy="609507"/>
            </a:xfrm>
            <a:prstGeom prst="rect">
              <a:avLst/>
            </a:prstGeom>
          </p:spPr>
        </p:pic>
      </p:grpSp>
      <p:grpSp>
        <p:nvGrpSpPr>
          <p:cNvPr id="5" name="Groupe 4"/>
          <p:cNvGrpSpPr/>
          <p:nvPr/>
        </p:nvGrpSpPr>
        <p:grpSpPr>
          <a:xfrm>
            <a:off x="5397981" y="3459133"/>
            <a:ext cx="1208546" cy="1526540"/>
            <a:chOff x="5116694" y="3142972"/>
            <a:chExt cx="1119556" cy="1384559"/>
          </a:xfrm>
        </p:grpSpPr>
        <p:sp>
          <p:nvSpPr>
            <p:cNvPr id="90" name="Rectangle 89"/>
            <p:cNvSpPr/>
            <p:nvPr/>
          </p:nvSpPr>
          <p:spPr>
            <a:xfrm>
              <a:off x="5132400" y="3142972"/>
              <a:ext cx="1103850" cy="1384559"/>
            </a:xfrm>
            <a:prstGeom prst="rect">
              <a:avLst/>
            </a:prstGeom>
            <a:solidFill>
              <a:srgbClr val="FFDDD5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fr-FR" altLang="fr-FR" sz="1100" b="1" dirty="0">
                  <a:solidFill>
                    <a:srgbClr val="FF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2005</a:t>
              </a:r>
            </a:p>
            <a:p>
              <a:r>
                <a:rPr lang="fr-FR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</a:t>
              </a:r>
              <a:r>
                <a:rPr lang="fr-FR" altLang="fr-FR" sz="900" baseline="300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st </a:t>
              </a:r>
              <a:r>
                <a:rPr lang="en-GB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Gantry machine with linear motors </a:t>
              </a:r>
              <a:r>
                <a:rPr lang="en-GB" altLang="fr-FR" sz="900" b="1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KXG</a:t>
              </a:r>
            </a:p>
            <a:p>
              <a:endParaRPr lang="fr-F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Image 4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16694" y="3744253"/>
              <a:ext cx="1107870" cy="738580"/>
            </a:xfrm>
            <a:prstGeom prst="rect">
              <a:avLst/>
            </a:prstGeom>
          </p:spPr>
        </p:pic>
      </p:grpSp>
      <p:grpSp>
        <p:nvGrpSpPr>
          <p:cNvPr id="6" name="Groupe 5"/>
          <p:cNvGrpSpPr/>
          <p:nvPr/>
        </p:nvGrpSpPr>
        <p:grpSpPr>
          <a:xfrm>
            <a:off x="3061622" y="1849280"/>
            <a:ext cx="969890" cy="1526540"/>
            <a:chOff x="2952371" y="1682849"/>
            <a:chExt cx="898473" cy="1384559"/>
          </a:xfrm>
        </p:grpSpPr>
        <p:sp>
          <p:nvSpPr>
            <p:cNvPr id="107" name="Rectangle 106"/>
            <p:cNvSpPr/>
            <p:nvPr/>
          </p:nvSpPr>
          <p:spPr>
            <a:xfrm>
              <a:off x="2952371" y="1682849"/>
              <a:ext cx="898473" cy="1384559"/>
            </a:xfrm>
            <a:prstGeom prst="rect">
              <a:avLst/>
            </a:prstGeom>
            <a:solidFill>
              <a:srgbClr val="FFDDD5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fr-FR" altLang="fr-FR" sz="1100" b="1" dirty="0">
                  <a:solidFill>
                    <a:srgbClr val="FF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1993</a:t>
              </a:r>
            </a:p>
            <a:p>
              <a:r>
                <a:rPr lang="fr-FR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</a:t>
              </a:r>
              <a:r>
                <a:rPr lang="fr-FR" altLang="fr-FR" sz="900" baseline="300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st</a:t>
              </a:r>
              <a:r>
                <a:rPr lang="fr-FR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HSM machine , EX range</a:t>
              </a:r>
              <a:endParaRPr lang="fr-FR" altLang="fr-FR" sz="9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endParaRPr lang="fr-F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9" name="Picture 2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2967893" y="2375128"/>
              <a:ext cx="825841" cy="60037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e 6"/>
          <p:cNvGrpSpPr/>
          <p:nvPr/>
        </p:nvGrpSpPr>
        <p:grpSpPr>
          <a:xfrm>
            <a:off x="4121343" y="1846086"/>
            <a:ext cx="1191592" cy="1526540"/>
            <a:chOff x="3934061" y="1679952"/>
            <a:chExt cx="1103850" cy="1384559"/>
          </a:xfrm>
        </p:grpSpPr>
        <p:sp>
          <p:nvSpPr>
            <p:cNvPr id="86" name="Rectangle 85"/>
            <p:cNvSpPr/>
            <p:nvPr/>
          </p:nvSpPr>
          <p:spPr>
            <a:xfrm>
              <a:off x="3934061" y="1679952"/>
              <a:ext cx="1103850" cy="1384559"/>
            </a:xfrm>
            <a:prstGeom prst="rect">
              <a:avLst/>
            </a:prstGeom>
            <a:solidFill>
              <a:srgbClr val="FFDDD5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fr-FR" altLang="fr-FR" sz="1100" b="1" dirty="0">
                  <a:solidFill>
                    <a:srgbClr val="FF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1998</a:t>
              </a:r>
            </a:p>
            <a:p>
              <a:r>
                <a:rPr lang="fr-FR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</a:t>
              </a:r>
              <a:r>
                <a:rPr lang="fr-FR" altLang="fr-FR" sz="900" baseline="300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st </a:t>
              </a:r>
              <a:r>
                <a:rPr lang="fr-FR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bridge and  3 axes machine </a:t>
              </a:r>
            </a:p>
            <a:p>
              <a:r>
                <a:rPr lang="fr-FR" altLang="fr-FR" sz="900" b="1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KX 10</a:t>
              </a:r>
            </a:p>
            <a:p>
              <a:endParaRPr lang="fr-F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4" descr="N:\Gallery - Photos &amp; Vidéos\Photos Produits\KX K2X Series - 3 axes\K2X 10\K2X10.gif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648" y="2321131"/>
              <a:ext cx="808676" cy="667895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e 9"/>
          <p:cNvGrpSpPr/>
          <p:nvPr/>
        </p:nvGrpSpPr>
        <p:grpSpPr>
          <a:xfrm>
            <a:off x="4121342" y="3463776"/>
            <a:ext cx="1191592" cy="1526540"/>
            <a:chOff x="3934060" y="3147183"/>
            <a:chExt cx="1103850" cy="1384559"/>
          </a:xfrm>
        </p:grpSpPr>
        <p:sp>
          <p:nvSpPr>
            <p:cNvPr id="88" name="Rectangle 87"/>
            <p:cNvSpPr/>
            <p:nvPr/>
          </p:nvSpPr>
          <p:spPr>
            <a:xfrm>
              <a:off x="3934060" y="3147183"/>
              <a:ext cx="1103850" cy="1384559"/>
            </a:xfrm>
            <a:prstGeom prst="rect">
              <a:avLst/>
            </a:prstGeom>
            <a:solidFill>
              <a:srgbClr val="FFDDD5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fr-FR" altLang="fr-FR" sz="1100" b="1" dirty="0">
                  <a:solidFill>
                    <a:srgbClr val="FF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2000</a:t>
              </a:r>
            </a:p>
            <a:p>
              <a:r>
                <a:rPr lang="fr-FR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 </a:t>
              </a:r>
              <a:r>
                <a:rPr lang="fr-FR" altLang="fr-FR" sz="900" baseline="300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st</a:t>
              </a:r>
              <a:r>
                <a:rPr lang="fr-FR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bridge  </a:t>
              </a:r>
              <a:r>
                <a:rPr lang="en-GB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machine </a:t>
              </a:r>
              <a:br>
                <a:rPr lang="en-GB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altLang="fr-FR" sz="9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5 axes on the head </a:t>
              </a:r>
              <a:r>
                <a:rPr lang="en-GB" altLang="fr-FR" sz="900" b="1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KX 100</a:t>
              </a:r>
            </a:p>
            <a:p>
              <a:endParaRPr lang="fr-F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055125" y="3775977"/>
              <a:ext cx="861721" cy="675132"/>
            </a:xfrm>
            <a:prstGeom prst="rect">
              <a:avLst/>
            </a:prstGeom>
          </p:spPr>
        </p:pic>
      </p:grpSp>
      <p:grpSp>
        <p:nvGrpSpPr>
          <p:cNvPr id="19" name="Groupe 18"/>
          <p:cNvGrpSpPr/>
          <p:nvPr/>
        </p:nvGrpSpPr>
        <p:grpSpPr>
          <a:xfrm>
            <a:off x="670037" y="5400387"/>
            <a:ext cx="9743618" cy="1508451"/>
            <a:chOff x="805486" y="7029400"/>
            <a:chExt cx="8957557" cy="1368152"/>
          </a:xfrm>
        </p:grpSpPr>
        <p:sp>
          <p:nvSpPr>
            <p:cNvPr id="11" name="Pentagone 10"/>
            <p:cNvSpPr/>
            <p:nvPr/>
          </p:nvSpPr>
          <p:spPr>
            <a:xfrm>
              <a:off x="805486" y="7029400"/>
              <a:ext cx="8957557" cy="1368152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7721" r="9345" b="4167"/>
            <a:stretch/>
          </p:blipFill>
          <p:spPr>
            <a:xfrm>
              <a:off x="983624" y="7122728"/>
              <a:ext cx="1517999" cy="11308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24197" y="7148072"/>
              <a:ext cx="1694886" cy="11308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43500" y="7148071"/>
              <a:ext cx="2195420" cy="11308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8" name="Image 5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69415" y="7148072"/>
              <a:ext cx="1900515" cy="11308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62354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810197" y="1267712"/>
            <a:ext cx="5130099" cy="3243471"/>
            <a:chOff x="4372145" y="1275339"/>
            <a:chExt cx="5143154" cy="2996367"/>
          </a:xfrm>
        </p:grpSpPr>
        <p:pic>
          <p:nvPicPr>
            <p:cNvPr id="4105" name="Picture 9" descr="N:\Gallery - Photos &amp; Vidéos\Photos Produits\VX Series\Ligne de montage Eschau - Septembre 2012\P101046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4372145" y="2665501"/>
              <a:ext cx="2678305" cy="16062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4892498" y="1275339"/>
              <a:ext cx="4622801" cy="1307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1pPr>
              <a:lvl2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2pPr>
              <a:lvl3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3pPr>
              <a:lvl4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4pPr>
              <a:lvl5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5pPr>
              <a:lvl6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6pPr>
              <a:lvl7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7pPr>
              <a:lvl8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8pPr>
              <a:lvl9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fr-FR" sz="13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Head office</a:t>
              </a:r>
              <a:br>
                <a:rPr lang="en-GB" altLang="fr-FR" sz="13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altLang="fr-FR" sz="13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 assembly buildings </a:t>
              </a:r>
            </a:p>
            <a:p>
              <a:pPr>
                <a:spcBef>
                  <a:spcPct val="50000"/>
                </a:spcBef>
              </a:pPr>
              <a:endParaRPr lang="en-GB" altLang="fr-FR" sz="1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en-GB" altLang="fr-FR" sz="13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 rue de </a:t>
              </a:r>
              <a:r>
                <a:rPr lang="en-GB" altLang="fr-FR" sz="1300" b="1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l’Artisanat</a:t>
              </a:r>
              <a:endParaRPr lang="en-GB" altLang="fr-FR" sz="13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en-GB" altLang="fr-FR" sz="13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67114 ESCHAU</a:t>
              </a:r>
            </a:p>
            <a:p>
              <a:pPr>
                <a:spcBef>
                  <a:spcPct val="50000"/>
                </a:spcBef>
              </a:pPr>
              <a:r>
                <a:rPr lang="en-GB" altLang="fr-FR" sz="13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FRANCE</a:t>
              </a:r>
            </a:p>
          </p:txBody>
        </p:sp>
      </p:grpSp>
      <p:sp>
        <p:nvSpPr>
          <p:cNvPr id="13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Nowadays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, 1 site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6410" y="1311683"/>
            <a:ext cx="6494236" cy="3234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197" y="4788743"/>
            <a:ext cx="4532962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4732" y="4788743"/>
            <a:ext cx="4585914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6352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xmlns="" val="957851196"/>
              </p:ext>
            </p:extLst>
          </p:nvPr>
        </p:nvGraphicFramePr>
        <p:xfrm>
          <a:off x="1242244" y="1332359"/>
          <a:ext cx="8928992" cy="560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Espace réservé du titre 1"/>
          <p:cNvSpPr txBox="1">
            <a:spLocks/>
          </p:cNvSpPr>
          <p:nvPr/>
        </p:nvSpPr>
        <p:spPr>
          <a:xfrm>
            <a:off x="0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Workforce</a:t>
            </a:r>
            <a:endParaRPr lang="fr-F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me 8"/>
          <p:cNvGraphicFramePr/>
          <p:nvPr>
            <p:extLst>
              <p:ext uri="{D42A27DB-BD31-4B8C-83A1-F6EECF244321}">
                <p14:modId xmlns:p14="http://schemas.microsoft.com/office/powerpoint/2010/main" xmlns="" val="883140432"/>
              </p:ext>
            </p:extLst>
          </p:nvPr>
        </p:nvGraphicFramePr>
        <p:xfrm>
          <a:off x="2970436" y="1081300"/>
          <a:ext cx="7157511" cy="2195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Ellipse 6"/>
          <p:cNvSpPr/>
          <p:nvPr/>
        </p:nvSpPr>
        <p:spPr>
          <a:xfrm>
            <a:off x="1314252" y="1034857"/>
            <a:ext cx="1554634" cy="873314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fr-FR" sz="11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HURON =</a:t>
            </a:r>
          </a:p>
          <a:p>
            <a:pPr algn="ctr"/>
            <a:r>
              <a:rPr lang="fr-FR" sz="11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155</a:t>
            </a:r>
          </a:p>
          <a:p>
            <a:pPr algn="ctr"/>
            <a:r>
              <a:rPr lang="fr-FR" sz="11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xmlns="" val="11232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A77FD1F-E02D-41E7-AE4E-6E8531FFD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graphicEl>
                                              <a:dgm id="{2A77FD1F-E02D-41E7-AE4E-6E8531FFD8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95D4FD-163B-4326-98D1-9902A6E79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graphicEl>
                                              <a:dgm id="{7D95D4FD-163B-4326-98D1-9902A6E79B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70BDA1-D50E-466B-B7E5-DFF5DD90D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graphicEl>
                                              <a:dgm id="{5870BDA1-D50E-466B-B7E5-DFF5DD90DB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3B5F4D8-F1C5-46E9-A5E6-7901C8EB2C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83B5F4D8-F1C5-46E9-A5E6-7901C8EB2C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7DE1D9B-BE97-4248-AB5F-CCE5097B1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87DE1D9B-BE97-4248-AB5F-CCE5097B1A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F969ACC-A48C-49C2-867A-201DA1CB6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>
                                            <p:graphicEl>
                                              <a:dgm id="{0F969ACC-A48C-49C2-867A-201DA1CB6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68962D-2B4F-48BD-9A49-AF854E4E41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>
                                            <p:graphicEl>
                                              <a:dgm id="{3468962D-2B4F-48BD-9A49-AF854E4E41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D41968E-F9D3-411D-A09D-EA6ACCE9B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ED41968E-F9D3-411D-A09D-EA6ACCE9B3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9" grpId="0" uiExpand="1">
        <p:bldSub>
          <a:bldDgm bld="one"/>
        </p:bldSub>
      </p:bldGraphic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049260" y="828303"/>
            <a:ext cx="9386976" cy="6148332"/>
            <a:chOff x="704528" y="389206"/>
            <a:chExt cx="9444926" cy="629498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528" y="1052736"/>
              <a:ext cx="9124948" cy="56314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" name="Picture 5" descr="http://www.google.fr/url?source=imglanding&amp;ct=img&amp;q=http://www.iscparis.com/wp-content/plugins/youtube-simplegallery/img/play.png&amp;sa=X&amp;ei=HTFsVfH9OYSPU5i4gcAB&amp;ved=0CAkQ8wc&amp;usg=AFQjCNGHFUbdxx28oQOBjlCKwcyXROM0OQ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690" y="2348881"/>
              <a:ext cx="2011891" cy="2011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23"/>
            <p:cNvSpPr>
              <a:spLocks noChangeArrowheads="1"/>
            </p:cNvSpPr>
            <p:nvPr/>
          </p:nvSpPr>
          <p:spPr bwMode="auto">
            <a:xfrm>
              <a:off x="4086615" y="389206"/>
              <a:ext cx="6062839" cy="283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defTabSz="957263">
                <a:defRPr sz="1200" b="1">
                  <a:solidFill>
                    <a:schemeClr val="tx1"/>
                  </a:solidFill>
                  <a:latin typeface="Trebuchet MS" pitchFamily="34" charset="0"/>
                </a:defRPr>
              </a:lvl1pPr>
              <a:lvl2pPr algn="l" defTabSz="957263">
                <a:defRPr sz="1200" b="1">
                  <a:solidFill>
                    <a:schemeClr val="tx1"/>
                  </a:solidFill>
                  <a:latin typeface="Trebuchet MS" pitchFamily="34" charset="0"/>
                </a:defRPr>
              </a:lvl2pPr>
              <a:lvl3pPr algn="l" defTabSz="957263">
                <a:defRPr sz="1200" b="1">
                  <a:solidFill>
                    <a:schemeClr val="tx1"/>
                  </a:solidFill>
                  <a:latin typeface="Trebuchet MS" pitchFamily="34" charset="0"/>
                </a:defRPr>
              </a:lvl3pPr>
              <a:lvl4pPr algn="l" defTabSz="957263">
                <a:defRPr sz="1200" b="1">
                  <a:solidFill>
                    <a:schemeClr val="tx1"/>
                  </a:solidFill>
                  <a:latin typeface="Trebuchet MS" pitchFamily="34" charset="0"/>
                </a:defRPr>
              </a:lvl4pPr>
              <a:lvl5pPr algn="l" defTabSz="957263">
                <a:defRPr sz="1200" b="1">
                  <a:solidFill>
                    <a:schemeClr val="tx1"/>
                  </a:solidFill>
                  <a:latin typeface="Trebuchet MS" pitchFamily="34" charset="0"/>
                </a:defRPr>
              </a:lvl5pPr>
              <a:lvl6pPr defTabSz="957263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rebuchet MS" pitchFamily="34" charset="0"/>
                </a:defRPr>
              </a:lvl6pPr>
              <a:lvl7pPr defTabSz="957263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rebuchet MS" pitchFamily="34" charset="0"/>
                </a:defRPr>
              </a:lvl7pPr>
              <a:lvl8pPr defTabSz="957263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rebuchet MS" pitchFamily="34" charset="0"/>
                </a:defRPr>
              </a:lvl8pPr>
              <a:lvl9pPr defTabSz="957263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</a:pPr>
              <a:r>
                <a:rPr lang="en-GB" altLang="fr-FR" i="1" dirty="0">
                  <a:latin typeface="Arial" panose="020B0604020202020204" pitchFamily="34" charset="0"/>
                  <a:cs typeface="Arial" panose="020B0604020202020204" pitchFamily="34" charset="0"/>
                </a:rPr>
                <a:t>Note: </a:t>
              </a:r>
              <a:r>
                <a:rPr lang="en-GB" altLang="fr-FR" b="0" i="1" dirty="0">
                  <a:latin typeface="Arial" panose="020B0604020202020204" pitchFamily="34" charset="0"/>
                  <a:cs typeface="Arial" panose="020B0604020202020204" pitchFamily="34" charset="0"/>
                </a:rPr>
                <a:t>The viewing of the video requires internet connection</a:t>
              </a:r>
            </a:p>
          </p:txBody>
        </p:sp>
      </p:grpSp>
      <p:sp>
        <p:nvSpPr>
          <p:cNvPr id="6" name="Espace réservé du titre 1"/>
          <p:cNvSpPr txBox="1">
            <a:spLocks/>
          </p:cNvSpPr>
          <p:nvPr/>
        </p:nvSpPr>
        <p:spPr>
          <a:xfrm>
            <a:off x="0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fr-F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97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33260"/>
              </p:ext>
            </p:extLst>
          </p:nvPr>
        </p:nvGraphicFramePr>
        <p:xfrm>
          <a:off x="1242244" y="1804845"/>
          <a:ext cx="6811921" cy="4622755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5940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6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58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886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6584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8861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6584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8861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6584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94823">
                <a:tc gridSpan="9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MILLING</a:t>
                      </a:r>
                      <a:endParaRPr lang="en-US" altLang="fr-FR" sz="2200" b="1" i="1" u="none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vert="vert270" anchor="ctr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1983">
                <a:tc rowSpan="2">
                  <a:txBody>
                    <a:bodyPr/>
                    <a:lstStyle/>
                    <a:p>
                      <a:pPr algn="ctr"/>
                      <a:r>
                        <a:rPr lang="fr-FR" sz="2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 axes</a:t>
                      </a:r>
                    </a:p>
                  </a:txBody>
                  <a:tcPr marL="0" marR="0" marT="0" marB="0" vert="vert27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VX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Kmill</a:t>
                      </a:r>
                      <a:endParaRPr lang="fr-FR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KX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K2X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1983">
                <a:tc vMerge="1"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vert="vert270" anchor="ctr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NX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Tachyon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FR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FR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31983">
                <a:tc rowSpan="2">
                  <a:txBody>
                    <a:bodyPr/>
                    <a:lstStyle/>
                    <a:p>
                      <a:pPr algn="ctr"/>
                      <a:r>
                        <a:rPr lang="fr-FR" sz="2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 axes</a:t>
                      </a:r>
                    </a:p>
                  </a:txBody>
                  <a:tcPr marL="0" marR="0" marT="0" marB="0" vert="vert27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MX 4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KX Five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Umill</a:t>
                      </a:r>
                      <a:endParaRPr lang="fr-FR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FR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31983">
                <a:tc vMerge="1"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vert="vert270" anchor="ctr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KX Large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MX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KXG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FR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93" name="Tableau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93253645"/>
              </p:ext>
            </p:extLst>
          </p:nvPr>
        </p:nvGraphicFramePr>
        <p:xfrm>
          <a:off x="8131020" y="1804845"/>
          <a:ext cx="2148538" cy="255878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5940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6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58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4823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n w="11430"/>
                          <a:gradFill>
                            <a:gsLst>
                              <a:gs pos="0">
                                <a:schemeClr val="accent6">
                                  <a:tint val="90000"/>
                                  <a:satMod val="120000"/>
                                </a:schemeClr>
                              </a:gs>
                              <a:gs pos="25000">
                                <a:schemeClr val="accent6">
                                  <a:tint val="93000"/>
                                  <a:satMod val="120000"/>
                                </a:schemeClr>
                              </a:gs>
                              <a:gs pos="50000">
                                <a:schemeClr val="accent6">
                                  <a:shade val="89000"/>
                                  <a:satMod val="110000"/>
                                </a:schemeClr>
                              </a:gs>
                              <a:gs pos="75000">
                                <a:schemeClr val="accent6">
                                  <a:tint val="93000"/>
                                  <a:satMod val="120000"/>
                                </a:schemeClr>
                              </a:gs>
                              <a:gs pos="100000">
                                <a:schemeClr val="accent6">
                                  <a:tint val="90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80000" dist="40000" dir="5040000" algn="tl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TURNING</a:t>
                      </a:r>
                      <a:endParaRPr lang="en-US" altLang="fr-FR" sz="2200" b="1" i="1" u="none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vert="vert270" anchor="ctr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1983">
                <a:tc rowSpan="2">
                  <a:txBody>
                    <a:bodyPr/>
                    <a:lstStyle/>
                    <a:p>
                      <a:pPr algn="ctr"/>
                      <a:r>
                        <a:rPr lang="fr-FR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  to 4 axes</a:t>
                      </a:r>
                    </a:p>
                  </a:txBody>
                  <a:tcPr marL="0" marR="0" marT="0" marB="0" vert="vert270" anchor="ctr"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AX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1983">
                <a:tc vMerge="1"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vert="vert270" anchor="ctr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DX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0" name="Image 1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31" r="10222"/>
          <a:stretch/>
        </p:blipFill>
        <p:spPr>
          <a:xfrm>
            <a:off x="2234033" y="5581982"/>
            <a:ext cx="1109849" cy="707006"/>
          </a:xfrm>
          <a:prstGeom prst="rect">
            <a:avLst/>
          </a:prstGeom>
        </p:spPr>
      </p:pic>
      <p:pic>
        <p:nvPicPr>
          <p:cNvPr id="29" name="Image 2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8717" y="4413299"/>
            <a:ext cx="1020480" cy="833824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1657912" y="180231"/>
            <a:ext cx="1511803" cy="1295702"/>
            <a:chOff x="1811862" y="-98184"/>
            <a:chExt cx="1077803" cy="97953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8126780">
              <a:off x="1910135" y="-98184"/>
              <a:ext cx="979530" cy="979530"/>
            </a:xfrm>
            <a:prstGeom prst="rect">
              <a:avLst/>
            </a:prstGeom>
          </p:spPr>
        </p:pic>
        <p:sp>
          <p:nvSpPr>
            <p:cNvPr id="16" name="Espace réservé du titre 1"/>
            <p:cNvSpPr txBox="1">
              <a:spLocks/>
            </p:cNvSpPr>
            <p:nvPr/>
          </p:nvSpPr>
          <p:spPr>
            <a:xfrm>
              <a:off x="1811862" y="196385"/>
              <a:ext cx="739397" cy="174505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95690">
                <a:defRPr/>
              </a:pPr>
              <a:endParaRPr lang="fr-FR" sz="900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23" name="Imag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4772" y="5474669"/>
            <a:ext cx="1195931" cy="814319"/>
          </a:xfrm>
          <a:prstGeom prst="rect">
            <a:avLst/>
          </a:prstGeom>
        </p:spPr>
      </p:pic>
      <p:pic>
        <p:nvPicPr>
          <p:cNvPr id="26" name="Image 25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7776" y="3433834"/>
            <a:ext cx="1167059" cy="776283"/>
          </a:xfrm>
          <a:prstGeom prst="rect">
            <a:avLst/>
          </a:prstGeom>
        </p:spPr>
      </p:pic>
      <p:pic>
        <p:nvPicPr>
          <p:cNvPr id="33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14" r="7912"/>
          <a:stretch/>
        </p:blipFill>
        <p:spPr bwMode="auto">
          <a:xfrm>
            <a:off x="9027776" y="2374082"/>
            <a:ext cx="1167059" cy="87041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N:\Gallery - Photos &amp; Vidéos\Photos Produits\NX Series\NX50\NX 50 NVU HURON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9765" y="3403253"/>
            <a:ext cx="1139769" cy="83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N:\Gallery - Photos &amp; Vidéos\Photos Produits\KX K2X KMILL Series - 3 axes\KX 30\KX30 NVU\KX30 NVU avec marquage - Copie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8050" y="2335924"/>
            <a:ext cx="1352653" cy="94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N:\Gallery - Photos &amp; Vidéos\Photos Produits\MX Series\MX 11 (ex MX 9)\MX 11 nvu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7141" y="5395315"/>
            <a:ext cx="1372421" cy="97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space réservé du titre 1"/>
          <p:cNvSpPr txBox="1">
            <a:spLocks/>
          </p:cNvSpPr>
          <p:nvPr/>
        </p:nvSpPr>
        <p:spPr>
          <a:xfrm>
            <a:off x="1969338" y="453454"/>
            <a:ext cx="70840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800" b="1" dirty="0">
                <a:solidFill>
                  <a:prstClr val="white"/>
                </a:solidFill>
                <a:latin typeface="Arial Narrow" panose="020B0606020202030204" pitchFamily="34" charset="0"/>
              </a:rPr>
              <a:t>Click a Picture to access</a:t>
            </a:r>
          </a:p>
        </p:txBody>
      </p:sp>
    </p:spTree>
    <p:extLst>
      <p:ext uri="{BB962C8B-B14F-4D97-AF65-F5344CB8AC3E}">
        <p14:creationId xmlns:p14="http://schemas.microsoft.com/office/powerpoint/2010/main" xmlns="" val="44403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:\Gallery - Photos &amp; Vidéos\Photos Produits\MX Series\MX 10\MX 10 sans palettiseur portes ouvertes - 09 2014.jpg"/>
          <p:cNvPicPr preferRelativeResize="0">
            <a:picLocks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2522" y="1666180"/>
            <a:ext cx="5052000" cy="396916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940000" y="1800000"/>
            <a:ext cx="4421042" cy="370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69" tIns="49785" rIns="99569" bIns="49785">
            <a:spAutoFit/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axis vertical milling center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Cast iron structure - moving column type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Electro-spindle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Swiveling head on 45°  plane  ( A axis)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table  (C axis)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axes driven by torque motors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Automatic tool changer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Measuring by absolute linear scales 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Ball screw direct drive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Portable handwheel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Chip conveyor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Washing gun</a:t>
            </a:r>
          </a:p>
        </p:txBody>
      </p:sp>
      <p:sp>
        <p:nvSpPr>
          <p:cNvPr id="3" name="Flèche gauche 2">
            <a:hlinkClick r:id="rId5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58268" y="816997"/>
            <a:ext cx="8902774" cy="700958"/>
          </a:xfrm>
          <a:prstGeom prst="rect">
            <a:avLst/>
          </a:prstGeom>
          <a:noFill/>
          <a:ln>
            <a:noFill/>
          </a:ln>
          <a:effectLst/>
        </p:spPr>
        <p:txBody>
          <a:bodyPr lIns="98001" tIns="50961" rIns="98001" bIns="50961"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"/>
              </a:spcBef>
              <a:buFontTx/>
              <a:buNone/>
              <a:defRPr/>
            </a:pPr>
            <a:r>
              <a:rPr lang="en-US" altLang="fr-FR" sz="4400" b="1" i="1" dirty="0">
                <a:ln w="50800"/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MX Series</a:t>
            </a:r>
            <a:endParaRPr lang="en-US" altLang="fr-FR" sz="2200" b="1" i="1" dirty="0">
              <a:ln w="50800"/>
              <a:solidFill>
                <a:schemeClr val="bg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81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30676" y="3676043"/>
            <a:ext cx="4464496" cy="31836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Canevas Offres\05-Maquette offre\MX series\Photos pour PowerPoint\MX8 truqué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7068" y="3485087"/>
            <a:ext cx="4797704" cy="33391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8708265"/>
              </p:ext>
            </p:extLst>
          </p:nvPr>
        </p:nvGraphicFramePr>
        <p:xfrm>
          <a:off x="1620000" y="1080000"/>
          <a:ext cx="5961317" cy="21867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6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950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602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32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fr-FR" sz="2000" i="1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MX 8 M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MX 8 MT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/ Y / Z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1.160 / 1.000 / 900 mm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1.160 / 1.000 / 900 mm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X/Y/Z :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42 m/min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X/Y/Z :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42 m/min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6873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Table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Ø 1.000 x 800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mm</a:t>
                      </a:r>
                    </a:p>
                    <a:p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2.000 kg – 50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Ø 800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mm</a:t>
                      </a:r>
                    </a:p>
                    <a:p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2.000 kg – 500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Spindle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14.000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29 kW – 277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10.000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43/33 kW – 415/343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Taper</a:t>
                      </a:r>
                      <a:endParaRPr lang="de-DE" sz="1100" b="1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100A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ATC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60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tools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twin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arm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60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tools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twin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arm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0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sp>
        <p:nvSpPr>
          <p:cNvPr id="12" name="Flèche gauche 11">
            <a:hlinkClick r:id="rId5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683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O:\Canevas Offres\05-Maquette offre\MX series\Photos pour PowerPoint\MX10 bâti Fond transparent (2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2243" y="3560299"/>
            <a:ext cx="4813043" cy="335188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:\Gallery - Photos &amp; Vidéos\Photos Produits\MX Series\MX 10\MX 10 sans palettiseur portes ouvertes - 09 2014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4851" y="3562903"/>
            <a:ext cx="4683088" cy="361595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99688827"/>
              </p:ext>
            </p:extLst>
          </p:nvPr>
        </p:nvGraphicFramePr>
        <p:xfrm>
          <a:off x="1620000" y="1080000"/>
          <a:ext cx="5885117" cy="21867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6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569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221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32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fr-FR" sz="2000" i="1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MX 10 M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MX 10 MT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/ Y / Z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1.200 / 1.200 / 1.000 mm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1.200 / 1.200 / 1.000 mm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X/Y/Z :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42 m/min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X/Y/Z :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42 m/min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6873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Table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Ø 1.250 x 900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mm</a:t>
                      </a:r>
                    </a:p>
                    <a:p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2.500 kg – 65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Ø 1.000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mm</a:t>
                      </a:r>
                    </a:p>
                    <a:p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2.500 kg – 500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Spindle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14.000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29 kW – 277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Nm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10.000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43/33 kW – 415/343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Nm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Taper</a:t>
                      </a:r>
                      <a:endParaRPr lang="de-DE" sz="1100" b="1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100A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ATC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60 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tools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twin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arm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60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tools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twin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arm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9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sp>
        <p:nvSpPr>
          <p:cNvPr id="10" name="Flèche gauche 9">
            <a:hlinkClick r:id="rId5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229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498956"/>
              </p:ext>
            </p:extLst>
          </p:nvPr>
        </p:nvGraphicFramePr>
        <p:xfrm>
          <a:off x="1620000" y="1080000"/>
          <a:ext cx="3163000" cy="21867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6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569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32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fr-FR" sz="2000" i="1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MX 11 M APC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/ Y / Z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1.250 / 1.250 / 1.000 mm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X/Y/Z :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40 m/min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6873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Table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Ø 1.000 x 800 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mm</a:t>
                      </a:r>
                    </a:p>
                    <a:p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2.000 kg – 30 rpm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Spindle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14.000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rpm – 29 kW – 277 Nm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Taper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ATC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60 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tools – twin arm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9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sp>
        <p:nvSpPr>
          <p:cNvPr id="7" name="Flèche gauche 6">
            <a:hlinkClick r:id="rId3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N:\Gallery - Photos &amp; Vidéos\Photos Produits\MX Series\MX 11 (ex MX 9)\MX 11 nvu v2 - Cop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6661" y="3136343"/>
            <a:ext cx="5374382" cy="380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538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049048" y="1623302"/>
            <a:ext cx="9266204" cy="37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69" tIns="49785" rIns="99569" bIns="49785">
            <a:spAutoFit/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>
              <a:spcBef>
                <a:spcPct val="50000"/>
              </a:spcBef>
            </a:pPr>
            <a:r>
              <a:rPr lang="fr-FR" altLang="fr-FR" sz="18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fr-FR" altLang="fr-FR" sz="1800" b="1" dirty="0" err="1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oldest</a:t>
            </a:r>
            <a:r>
              <a:rPr lang="fr-FR" altLang="fr-FR" sz="18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machine-</a:t>
            </a:r>
            <a:r>
              <a:rPr lang="fr-FR" altLang="fr-FR" sz="1800" b="1" dirty="0" err="1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tool</a:t>
            </a:r>
            <a:r>
              <a:rPr lang="fr-FR" altLang="fr-FR" sz="18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altLang="fr-FR" sz="1800" b="1" dirty="0" err="1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builder</a:t>
            </a:r>
            <a:r>
              <a:rPr lang="fr-FR" altLang="fr-FR" sz="18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r>
              <a:rPr lang="fr-FR" altLang="fr-FR" sz="1800" b="1" dirty="0" err="1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since</a:t>
            </a:r>
            <a:r>
              <a:rPr lang="fr-FR" altLang="fr-FR" sz="18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1854 !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49046" y="2467695"/>
            <a:ext cx="8200148" cy="68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69" tIns="49785" rIns="99569" bIns="49785">
            <a:spAutoFit/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just" defTabSz="914400">
              <a:spcBef>
                <a:spcPct val="50000"/>
              </a:spcBef>
            </a:pPr>
            <a:r>
              <a:rPr lang="en-US" altLang="fr-FR" sz="2000" dirty="0">
                <a:ea typeface="Verdana" panose="020B0604030504040204" pitchFamily="34" charset="0"/>
                <a:cs typeface="Verdana" panose="020B0604030504040204" pitchFamily="34" charset="0"/>
              </a:rPr>
              <a:t>For more than</a:t>
            </a:r>
            <a:r>
              <a:rPr lang="en-US" altLang="fr-FR" sz="1800" dirty="0">
                <a:solidFill>
                  <a:prstClr val="whit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160 years, HURON GRAFFENSTADEN company thinks, designs and builds milling and lathes for cutting metal.  </a:t>
            </a:r>
            <a:endParaRPr lang="en-US" altLang="fr-FR" sz="200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9043" y="3636615"/>
            <a:ext cx="8200151" cy="931539"/>
          </a:xfrm>
          <a:prstGeom prst="rect">
            <a:avLst/>
          </a:prstGeom>
        </p:spPr>
        <p:txBody>
          <a:bodyPr wrap="square" lIns="99569" tIns="49785" rIns="99569" bIns="49785">
            <a:spAutoFit/>
          </a:bodyPr>
          <a:lstStyle/>
          <a:p>
            <a:pPr lvl="0" algn="just" defTabSz="914400">
              <a:spcBef>
                <a:spcPct val="50000"/>
              </a:spcBef>
            </a:pPr>
            <a:r>
              <a:rPr lang="en-US" altLang="fr-FR" sz="1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Tradition and modernity, constancy and adaptability, confidence and open-mindedness are the main values which </a:t>
            </a:r>
            <a:r>
              <a:rPr lang="en-US" altLang="fr-FR" sz="18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 </a:t>
            </a:r>
            <a:r>
              <a:rPr lang="en-US" altLang="fr-FR" sz="1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DNA of the HURON brand.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9042" y="5004767"/>
            <a:ext cx="8200151" cy="931539"/>
          </a:xfrm>
          <a:prstGeom prst="rect">
            <a:avLst/>
          </a:prstGeom>
        </p:spPr>
        <p:txBody>
          <a:bodyPr wrap="square" lIns="99569" tIns="49785" rIns="99569" bIns="49785">
            <a:spAutoFit/>
          </a:bodyPr>
          <a:lstStyle/>
          <a:p>
            <a:pPr lvl="0" algn="just" defTabSz="914400">
              <a:spcBef>
                <a:spcPct val="50000"/>
              </a:spcBef>
            </a:pPr>
            <a:r>
              <a:rPr lang="en-US" altLang="fr-FR" sz="1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160 years of excellency, 160 years of ingenuity, 160 of professionalism; HURON, 160 years of challenges overcame, and still a great future which keeps moving forward. </a:t>
            </a:r>
            <a:endParaRPr lang="fr-FR" altLang="fr-FR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434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Gallery - Photos &amp; Vidéos\Photos Produits\MX Series\MX 12\MX 12 - Structure avec palettiseur - lége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2284" y="4256047"/>
            <a:ext cx="3970847" cy="23023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:\Gallery - Photos &amp; Vidéos\Photos Produits\MX Series\MX 12\MX12 - Palettiseur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196" y="3841552"/>
            <a:ext cx="4515701" cy="28157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971089" y="3841552"/>
            <a:ext cx="2021025" cy="237537"/>
          </a:xfrm>
          <a:prstGeom prst="rect">
            <a:avLst/>
          </a:prstGeom>
          <a:noFill/>
        </p:spPr>
        <p:txBody>
          <a:bodyPr wrap="square" lIns="99569" tIns="49785" rIns="99569" bIns="49785" rtlCol="0">
            <a:spAutoFit/>
          </a:bodyPr>
          <a:lstStyle/>
          <a:p>
            <a:r>
              <a:rPr lang="fr-FR" sz="9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NB</a:t>
            </a:r>
            <a:r>
              <a:rPr lang="fr-FR" sz="9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avec l’option palettiseur</a:t>
            </a:r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5621567"/>
              </p:ext>
            </p:extLst>
          </p:nvPr>
        </p:nvGraphicFramePr>
        <p:xfrm>
          <a:off x="1620000" y="1080000"/>
          <a:ext cx="5885117" cy="21972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6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569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221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32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fr-FR" sz="2000" i="1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MX 12 M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MX 12 MT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/ Y / Z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1.200 / 1.600 / 1.000 mm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1.200 / 1.600 / 1.000 mm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X/Y/Z :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42 m/min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X/Y/Z :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42 m/min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6873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Table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Ø 1.600 x 1.250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mm</a:t>
                      </a:r>
                    </a:p>
                    <a:p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4.000 kg – 50 rpm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Ø 1.400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mm</a:t>
                      </a:r>
                    </a:p>
                    <a:p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4.000 kg – 250 rpm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131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Spindle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14.000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rpm– 29 kW – 277 Nm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10.000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rpm – 43/33 kW – 415/343 Nm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131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Taper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100A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ATC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60 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tools – twin arm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60 tools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twin arm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0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sp>
        <p:nvSpPr>
          <p:cNvPr id="11" name="Flèche gauche 10">
            <a:hlinkClick r:id="rId5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titre 1"/>
          <p:cNvSpPr txBox="1">
            <a:spLocks/>
          </p:cNvSpPr>
          <p:nvPr/>
        </p:nvSpPr>
        <p:spPr>
          <a:xfrm>
            <a:off x="8355880" y="6658350"/>
            <a:ext cx="1991202" cy="315053"/>
          </a:xfrm>
          <a:prstGeom prst="rect">
            <a:avLst/>
          </a:prstGeom>
        </p:spPr>
        <p:txBody>
          <a:bodyPr vert="horz" lIns="91434" tIns="45718" rIns="91434" bIns="45718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1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NB: photos en version APC</a:t>
            </a:r>
          </a:p>
        </p:txBody>
      </p:sp>
    </p:spTree>
    <p:extLst>
      <p:ext uri="{BB962C8B-B14F-4D97-AF65-F5344CB8AC3E}">
        <p14:creationId xmlns:p14="http://schemas.microsoft.com/office/powerpoint/2010/main" xmlns="" val="154116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513399"/>
              </p:ext>
            </p:extLst>
          </p:nvPr>
        </p:nvGraphicFramePr>
        <p:xfrm>
          <a:off x="1620000" y="1080000"/>
          <a:ext cx="3162999" cy="21867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6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569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32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fr-FR" sz="2000" i="1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MX 12L M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/ Y / Z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2.000 / 1.600 / 1.000 mm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X/Y/Z :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42 m/min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6873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Table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Ø 1.600 x 1.250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mm</a:t>
                      </a:r>
                    </a:p>
                    <a:p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4.000 kg – 50 rpm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Spindle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14.000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rpm – 29 kW – 277 Nm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Taper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ATC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60 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tools – Twin arm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9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sp>
        <p:nvSpPr>
          <p:cNvPr id="11" name="Flèche gauche 10">
            <a:hlinkClick r:id="rId3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P:\Canevas Offres\05-Maquette offre\MX series\MX12\MX12L\MX12L - Copi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6580" y="2358473"/>
            <a:ext cx="5927304" cy="444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590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90198857"/>
              </p:ext>
            </p:extLst>
          </p:nvPr>
        </p:nvGraphicFramePr>
        <p:xfrm>
          <a:off x="1620000" y="1007670"/>
          <a:ext cx="6350254" cy="219689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6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21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221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3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fr-FR" sz="2000" i="1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MX 16 M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MX</a:t>
                      </a:r>
                      <a:r>
                        <a:rPr lang="de-DE" altLang="fr-FR" sz="2000" i="1" baseline="0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20 M</a:t>
                      </a:r>
                      <a:endParaRPr lang="de-DE" altLang="fr-FR" sz="2000" i="1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/ Y / Z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2.300 / 2.300 / 1.250 mm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3.000 / 3.100 / 1.600 mm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X/Y/Z :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40 m/min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X/Y/Z :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20 m/min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6873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Table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Ø 1.750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mm</a:t>
                      </a:r>
                    </a:p>
                    <a:p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10.000 kg – 9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Ø 2.200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mm</a:t>
                      </a:r>
                    </a:p>
                    <a:p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12.000 kg – 7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131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Spindle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10.000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43/33 kW – 415/343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Nm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10.000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– 43/33 kW – 415/343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Nm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131">
                <a:tc>
                  <a:txBody>
                    <a:bodyPr/>
                    <a:lstStyle/>
                    <a:p>
                      <a:r>
                        <a:rPr lang="de-DE" sz="1100" b="1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Taper</a:t>
                      </a:r>
                      <a:endParaRPr lang="de-DE" sz="1100" b="1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100A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100A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6126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ATC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60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tools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twin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arm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60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tools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twin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arm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Flèche gauche 6">
            <a:hlinkClick r:id="rId3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 descr="P:\Canevas Offres\05-Maquette offre\MX series\MX20\Photos\Pour PowerPoint\MX20 détourée avec marquage - Copie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7872" y="4140671"/>
            <a:ext cx="482686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:\Gallery - Photos &amp; Vidéos\Photos Produits\MX Series\MX20\MX20 structure détourée - small_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196" y="3636615"/>
            <a:ext cx="4415136" cy="331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51003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sp>
        <p:nvSpPr>
          <p:cNvPr id="7" name="Flèche gauche 6">
            <a:hlinkClick r:id="rId3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N:\Gallery - Photos &amp; Vidéos\Photos Produits\MX Series\MX20\MX20 structure détourée - small_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9134" y="1547204"/>
            <a:ext cx="4415136" cy="331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e 22"/>
          <p:cNvGrpSpPr/>
          <p:nvPr/>
        </p:nvGrpSpPr>
        <p:grpSpPr>
          <a:xfrm>
            <a:off x="1088820" y="2340471"/>
            <a:ext cx="7426232" cy="1273882"/>
            <a:chOff x="1088820" y="2340471"/>
            <a:chExt cx="7426232" cy="1273882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088820" y="2613564"/>
              <a:ext cx="4351391" cy="1000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9569" tIns="49785" rIns="99569" bIns="49785">
              <a:spAutoFit/>
            </a:bodyPr>
            <a:lstStyle>
              <a:lvl1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1pPr>
              <a:lvl2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2pPr>
              <a:lvl3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3pPr>
              <a:lvl4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4pPr>
              <a:lvl5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5pPr>
              <a:lvl6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6pPr>
              <a:lvl7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7pPr>
              <a:lvl8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8pPr>
              <a:lvl9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311153" indent="-311153">
                <a:lnSpc>
                  <a:spcPct val="150000"/>
                </a:lnSpc>
                <a:buSzPct val="150000"/>
                <a:buBlip>
                  <a:blip r:embed="rId5"/>
                </a:buBlip>
              </a:pPr>
              <a:r>
                <a:rPr lang="en-US" altLang="fr-FR" sz="1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Fixed bridge structure </a:t>
              </a:r>
              <a:r>
                <a:rPr lang="en-US" altLang="fr-FR" sz="1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altLang="fr-FR" sz="1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fr-FR" sz="1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- MX 16 : Cats-iron structure</a:t>
              </a:r>
              <a:br>
                <a:rPr lang="en-US" altLang="fr-FR" sz="1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fr-FR" sz="1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- MX 20 : </a:t>
              </a:r>
              <a:r>
                <a:rPr lang="en-US" altLang="fr-FR" sz="1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Polymer concrete structure</a:t>
              </a:r>
            </a:p>
          </p:txBody>
        </p:sp>
        <p:cxnSp>
          <p:nvCxnSpPr>
            <p:cNvPr id="3" name="Connecteur droit 2"/>
            <p:cNvCxnSpPr/>
            <p:nvPr/>
          </p:nvCxnSpPr>
          <p:spPr>
            <a:xfrm flipH="1">
              <a:off x="3834532" y="2340471"/>
              <a:ext cx="4680520" cy="864098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/>
          <p:cNvGrpSpPr/>
          <p:nvPr/>
        </p:nvGrpSpPr>
        <p:grpSpPr>
          <a:xfrm>
            <a:off x="1088820" y="3348583"/>
            <a:ext cx="6922176" cy="1538519"/>
            <a:chOff x="1088820" y="3348583"/>
            <a:chExt cx="6922176" cy="153851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088820" y="3886313"/>
              <a:ext cx="4351391" cy="1000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9569" tIns="49785" rIns="99569" bIns="49785">
              <a:spAutoFit/>
            </a:bodyPr>
            <a:lstStyle>
              <a:lvl1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1pPr>
              <a:lvl2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2pPr>
              <a:lvl3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3pPr>
              <a:lvl4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4pPr>
              <a:lvl5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5pPr>
              <a:lvl6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6pPr>
              <a:lvl7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7pPr>
              <a:lvl8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8pPr>
              <a:lvl9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311153" indent="-311153">
                <a:lnSpc>
                  <a:spcPct val="150000"/>
                </a:lnSpc>
                <a:buSzPct val="150000"/>
                <a:buBlip>
                  <a:blip r:embed="rId5"/>
                </a:buBlip>
              </a:pPr>
              <a:r>
                <a:rPr lang="en-US" altLang="fr-FR" sz="1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Rotary axis :</a:t>
              </a:r>
              <a:br>
                <a:rPr lang="en-US" altLang="fr-FR" sz="1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fr-FR" sz="1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altLang="fr-FR" sz="1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 : driven by torque motors</a:t>
              </a:r>
              <a:br>
                <a:rPr lang="en-US" altLang="fr-FR" sz="1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fr-FR" sz="1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- C : </a:t>
              </a:r>
              <a:r>
                <a:rPr lang="en-US" altLang="fr-FR" sz="1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driven by worm and wheel</a:t>
              </a:r>
            </a:p>
          </p:txBody>
        </p:sp>
        <p:cxnSp>
          <p:nvCxnSpPr>
            <p:cNvPr id="12" name="Connecteur droit 11"/>
            <p:cNvCxnSpPr/>
            <p:nvPr/>
          </p:nvCxnSpPr>
          <p:spPr>
            <a:xfrm flipH="1">
              <a:off x="4410596" y="3348583"/>
              <a:ext cx="3600400" cy="1079613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H="1">
              <a:off x="4410596" y="3886313"/>
              <a:ext cx="3600400" cy="830423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/>
          <p:cNvGrpSpPr/>
          <p:nvPr/>
        </p:nvGrpSpPr>
        <p:grpSpPr>
          <a:xfrm>
            <a:off x="1098228" y="4788743"/>
            <a:ext cx="8568952" cy="1881722"/>
            <a:chOff x="1098228" y="4788743"/>
            <a:chExt cx="8568952" cy="1881722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098228" y="4788743"/>
              <a:ext cx="4351391" cy="160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9569" tIns="49785" rIns="99569" bIns="49785">
              <a:spAutoFit/>
            </a:bodyPr>
            <a:lstStyle>
              <a:lvl1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1pPr>
              <a:lvl2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2pPr>
              <a:lvl3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3pPr>
              <a:lvl4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4pPr>
              <a:lvl5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5pPr>
              <a:lvl6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6pPr>
              <a:lvl7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7pPr>
              <a:lvl8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8pPr>
              <a:lvl9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311153" indent="-311153">
                <a:lnSpc>
                  <a:spcPct val="150000"/>
                </a:lnSpc>
                <a:buSzPct val="150000"/>
                <a:buBlip>
                  <a:blip r:embed="rId5"/>
                </a:buBlip>
                <a:tabLst>
                  <a:tab pos="628650" algn="l"/>
                </a:tabLst>
              </a:pPr>
              <a:r>
                <a:rPr lang="en-US" altLang="fr-FR" sz="1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Linear axes drive : </a:t>
              </a:r>
              <a:br>
                <a:rPr lang="en-US" altLang="fr-FR" sz="1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fr-FR" sz="1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- MX 16 : direct drive  ball screws</a:t>
              </a:r>
              <a:br>
                <a:rPr lang="en-US" altLang="fr-FR" sz="1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fr-FR" sz="1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- MX 20 : </a:t>
              </a:r>
              <a:br>
                <a:rPr lang="en-US" altLang="fr-FR" sz="1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fr-FR" sz="1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	X = rack-and pinion </a:t>
              </a:r>
              <a:br>
                <a:rPr lang="en-US" altLang="fr-FR" sz="1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fr-FR" sz="1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	Y/Z = direct drive ball screws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3985" y="5364807"/>
              <a:ext cx="2863195" cy="13056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" name="Connecteur droit 21"/>
            <p:cNvCxnSpPr/>
            <p:nvPr/>
          </p:nvCxnSpPr>
          <p:spPr>
            <a:xfrm flipH="1">
              <a:off x="4664686" y="5907198"/>
              <a:ext cx="3346310" cy="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133496" y="1145690"/>
            <a:ext cx="4351391" cy="146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69" tIns="49785" rIns="99569" bIns="49785">
            <a:spAutoFit/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  <a:buSzPct val="150000"/>
            </a:pPr>
            <a:r>
              <a:rPr lang="en-US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MX 16 / MX 20 </a:t>
            </a:r>
          </a:p>
          <a:p>
            <a:pPr>
              <a:lnSpc>
                <a:spcPct val="150000"/>
              </a:lnSpc>
              <a:buSzPct val="150000"/>
            </a:pPr>
            <a:endParaRPr lang="en-US" altLang="fr-FR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SzPct val="150000"/>
            </a:pPr>
            <a:r>
              <a:rPr lang="en-US" altLang="fr-FR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is changing compared to the rest of</a:t>
            </a:r>
          </a:p>
          <a:p>
            <a:pPr>
              <a:lnSpc>
                <a:spcPct val="150000"/>
              </a:lnSpc>
              <a:buSzPct val="150000"/>
            </a:pPr>
            <a:r>
              <a:rPr lang="en-US" altLang="fr-FR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range  !</a:t>
            </a:r>
          </a:p>
        </p:txBody>
      </p:sp>
    </p:spTree>
    <p:extLst>
      <p:ext uri="{BB962C8B-B14F-4D97-AF65-F5344CB8AC3E}">
        <p14:creationId xmlns:p14="http://schemas.microsoft.com/office/powerpoint/2010/main" xmlns="" val="404172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43604" y="2036031"/>
            <a:ext cx="5052000" cy="319914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sp>
        <p:nvSpPr>
          <p:cNvPr id="60" name="Rectangle 4"/>
          <p:cNvSpPr>
            <a:spLocks noChangeArrowheads="1"/>
          </p:cNvSpPr>
          <p:nvPr/>
        </p:nvSpPr>
        <p:spPr bwMode="auto">
          <a:xfrm>
            <a:off x="1458268" y="816997"/>
            <a:ext cx="8902774" cy="700958"/>
          </a:xfrm>
          <a:prstGeom prst="rect">
            <a:avLst/>
          </a:prstGeom>
          <a:noFill/>
          <a:ln>
            <a:noFill/>
          </a:ln>
          <a:effectLst/>
        </p:spPr>
        <p:txBody>
          <a:bodyPr lIns="98001" tIns="50961" rIns="98001" bIns="50961"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"/>
              </a:spcBef>
              <a:buFontTx/>
              <a:buNone/>
              <a:defRPr/>
            </a:pPr>
            <a:r>
              <a:rPr lang="en-US" altLang="fr-FR" sz="4400" b="1" i="1" dirty="0">
                <a:ln w="50800"/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KX Large Series – </a:t>
            </a:r>
            <a:r>
              <a:rPr lang="en-US" altLang="fr-FR" sz="2200" b="1" i="1" dirty="0">
                <a:ln w="50800"/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KX 50 M/L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940000" y="1800000"/>
            <a:ext cx="4421042" cy="370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69" tIns="49785" rIns="99569" bIns="49785">
            <a:spAutoFit/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axis vertical milling center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Cast iron structure – Bridge type machine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Electro-spindle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axes </a:t>
            </a:r>
            <a:r>
              <a:rPr lang="en-US" altLang="fr-FR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forkhead</a:t>
            </a: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(B + C axes)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axes driven by torque motors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Moving table 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Automatic tool changer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Measuring by  absolute linear scales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Direct drive ball screw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Portable handwheel 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Chip conveyor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Washing gun</a:t>
            </a:r>
          </a:p>
        </p:txBody>
      </p:sp>
      <p:sp>
        <p:nvSpPr>
          <p:cNvPr id="9" name="Flèche gauche 8">
            <a:hlinkClick r:id="rId5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68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O:\Canevas Offres\05-Maquette offre\KX50R\Pour PowerPoint\Structure KX 50 L renforcé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7587" y="4214614"/>
            <a:ext cx="4226947" cy="24940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74823122"/>
              </p:ext>
            </p:extLst>
          </p:nvPr>
        </p:nvGraphicFramePr>
        <p:xfrm>
          <a:off x="1620000" y="1080000"/>
          <a:ext cx="6115304" cy="226213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6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46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046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32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fr-FR" sz="2000" i="1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KX 50 M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KX 50 L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/ Y / Z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2.000 / 1.700 / 900 mm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3.000 / 1.700 / 900 mm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X/Y/Z :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40 m/min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X/Y/Z :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40 m/min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Table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2.200 x 1.250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mm – 4.000 kg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3.300 x 1.250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mm – 6.000 kg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6.000 kg </a:t>
                      </a:r>
                      <a:r>
                        <a:rPr lang="de-DE" sz="800" i="1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i="1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acceleration</a:t>
                      </a: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2,4 m/s²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2.500 kg </a:t>
                      </a:r>
                      <a:r>
                        <a:rPr lang="de-DE" sz="800" i="1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i="1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acceleration</a:t>
                      </a: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 4 m/s²</a:t>
                      </a:r>
                      <a:endParaRPr lang="de-DE" sz="800" i="1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Spindle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20.000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75/60 kW – 75/60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20.000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75/60 kW – 75/60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Taper</a:t>
                      </a:r>
                      <a:endParaRPr lang="de-DE" sz="1100" b="1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ATC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30 </a:t>
                      </a:r>
                      <a:r>
                        <a:rPr lang="de-DE" sz="110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tools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</a:t>
                      </a:r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Pick-up 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30 </a:t>
                      </a:r>
                      <a:r>
                        <a:rPr lang="de-DE" sz="110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tools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</a:t>
                      </a:r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Pick-up 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0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pic>
        <p:nvPicPr>
          <p:cNvPr id="9" name="Picture 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634732" y="3708623"/>
            <a:ext cx="4481512" cy="292805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èche gauche 11">
            <a:hlinkClick r:id="rId5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1712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9311" y="2400505"/>
            <a:ext cx="4880689" cy="28006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4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5940000" y="1800000"/>
            <a:ext cx="4421042" cy="400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69" tIns="49785" rIns="99569" bIns="49785">
            <a:spAutoFit/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axis  vertical milling center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Cast iron structure -  Bridge type machine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r-FR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Concrete structure for KX 300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Electro-spindle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axes head  ( B + C axes)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axes driven by torque motors 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Moving table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Automatic tool changer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Measuring by absolute linear scales 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Ball screws direct drive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Portable handwheel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Chip conveyor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Washing gun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314252" y="863479"/>
            <a:ext cx="9046790" cy="700958"/>
          </a:xfrm>
          <a:prstGeom prst="rect">
            <a:avLst/>
          </a:prstGeom>
          <a:noFill/>
          <a:ln>
            <a:noFill/>
          </a:ln>
          <a:effectLst/>
        </p:spPr>
        <p:txBody>
          <a:bodyPr lIns="98001" tIns="50961" rIns="98001" bIns="50961"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"/>
              </a:spcBef>
              <a:buFontTx/>
              <a:buNone/>
              <a:defRPr/>
            </a:pPr>
            <a:r>
              <a:rPr lang="en-US" altLang="fr-FR" sz="4400" b="1" i="1" dirty="0">
                <a:ln w="50800"/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KX Large Series – </a:t>
            </a:r>
            <a:r>
              <a:rPr lang="en-US" altLang="fr-FR" sz="2200" b="1" i="1" dirty="0">
                <a:ln w="50800"/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KX 100 / 200 / 300</a:t>
            </a:r>
          </a:p>
        </p:txBody>
      </p:sp>
      <p:sp>
        <p:nvSpPr>
          <p:cNvPr id="9" name="Flèche gauche 8">
            <a:hlinkClick r:id="rId5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ce réservé du titre 1"/>
          <p:cNvSpPr txBox="1">
            <a:spLocks/>
          </p:cNvSpPr>
          <p:nvPr/>
        </p:nvSpPr>
        <p:spPr>
          <a:xfrm>
            <a:off x="1056658" y="5329030"/>
            <a:ext cx="3351286" cy="315053"/>
          </a:xfrm>
          <a:prstGeom prst="rect">
            <a:avLst/>
          </a:prstGeom>
        </p:spPr>
        <p:txBody>
          <a:bodyPr vert="horz" lIns="91434" tIns="45718" rIns="91434" bIns="45718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05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Note :  </a:t>
            </a:r>
            <a:r>
              <a:rPr lang="fr-FR" sz="1050" i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forthcoming</a:t>
            </a:r>
            <a:r>
              <a:rPr lang="fr-FR" sz="105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migration </a:t>
            </a:r>
            <a:r>
              <a:rPr lang="fr-FR" sz="1050" i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towards</a:t>
            </a:r>
            <a:r>
              <a:rPr lang="fr-FR" sz="105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the new design</a:t>
            </a:r>
          </a:p>
        </p:txBody>
      </p:sp>
    </p:spTree>
    <p:extLst>
      <p:ext uri="{BB962C8B-B14F-4D97-AF65-F5344CB8AC3E}">
        <p14:creationId xmlns:p14="http://schemas.microsoft.com/office/powerpoint/2010/main" xmlns="" val="26024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N:\Gallery - Photos &amp; Vidéos\Photos Produits\KX Large\KX 100\KX100 structure - Bureautique - 300 DPI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2244" y="3780631"/>
            <a:ext cx="3687176" cy="29643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6780" y="4212679"/>
            <a:ext cx="4005748" cy="229854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3409911"/>
              </p:ext>
            </p:extLst>
          </p:nvPr>
        </p:nvGraphicFramePr>
        <p:xfrm>
          <a:off x="1620000" y="1080000"/>
          <a:ext cx="6426454" cy="226213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6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602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602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341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fr-FR" sz="2000" i="1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KX 100</a:t>
                      </a: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KX 200</a:t>
                      </a:r>
                      <a:endParaRPr lang="de-DE" altLang="fr-FR" sz="2000" i="1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/ Y / Z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2.300 / 2.300 / 1.000 mm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3.300 / 2.300 / 1.000 mm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X/Y/Z :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40 m/min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: 25 m/min – Y/Z :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40 m/min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Table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2.500 x 1.250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mm – 12.000 kg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12.000 kg </a:t>
                      </a:r>
                      <a:r>
                        <a:rPr lang="de-DE" sz="800" i="1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i="1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accekeration</a:t>
                      </a: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2,4 m/s²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6.000 kg </a:t>
                      </a:r>
                      <a:r>
                        <a:rPr lang="de-DE" sz="800" i="1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i="1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acceleration</a:t>
                      </a: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4 m/s²</a:t>
                      </a:r>
                      <a:endParaRPr lang="de-DE" sz="800" i="1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3.500 x 1.250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mm – 12.000 kg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12.000 kg </a:t>
                      </a:r>
                      <a:r>
                        <a:rPr lang="de-DE" sz="800" i="1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i="1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acceleration</a:t>
                      </a: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2,4 m/s²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9.000 kg </a:t>
                      </a:r>
                      <a:r>
                        <a:rPr lang="de-DE" sz="800" i="1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i="1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acceleration</a:t>
                      </a: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4 m/s²</a:t>
                      </a:r>
                      <a:endParaRPr lang="de-DE" sz="800" i="1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Spindle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18.000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30/20 kW – 240/160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18.000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30/20 kW – 240/160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Taper</a:t>
                      </a:r>
                      <a:endParaRPr lang="de-DE" sz="1100" b="1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ATC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40 </a:t>
                      </a:r>
                      <a:r>
                        <a:rPr lang="de-DE" sz="110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tools</a:t>
                      </a:r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Pick-up 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40 </a:t>
                      </a:r>
                      <a:r>
                        <a:rPr lang="de-DE" sz="110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tools</a:t>
                      </a:r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Pick-up 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5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sp>
        <p:nvSpPr>
          <p:cNvPr id="9" name="Flèche gauche 8">
            <a:hlinkClick r:id="rId5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titre 1"/>
          <p:cNvSpPr txBox="1">
            <a:spLocks/>
          </p:cNvSpPr>
          <p:nvPr/>
        </p:nvSpPr>
        <p:spPr>
          <a:xfrm>
            <a:off x="6721242" y="6561497"/>
            <a:ext cx="3351286" cy="315053"/>
          </a:xfrm>
          <a:prstGeom prst="rect">
            <a:avLst/>
          </a:prstGeom>
        </p:spPr>
        <p:txBody>
          <a:bodyPr vert="horz" lIns="91434" tIns="45718" rIns="91434" bIns="45718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050" i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Note : </a:t>
            </a:r>
            <a:r>
              <a:rPr lang="fr-FR" sz="1050" i="1" dirty="0" err="1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forthcoming</a:t>
            </a:r>
            <a:r>
              <a:rPr lang="fr-FR" sz="1050" i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migration </a:t>
            </a:r>
            <a:r>
              <a:rPr lang="fr-FR" sz="1050" i="1" dirty="0" err="1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towards</a:t>
            </a:r>
            <a:r>
              <a:rPr lang="fr-FR" sz="1050" i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the new design</a:t>
            </a:r>
            <a:endParaRPr lang="fr-FR" sz="105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88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89"/>
          <a:stretch/>
        </p:blipFill>
        <p:spPr bwMode="auto">
          <a:xfrm>
            <a:off x="1098228" y="3321416"/>
            <a:ext cx="4824536" cy="374433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pic>
        <p:nvPicPr>
          <p:cNvPr id="1027" name="Picture 3" descr="O:\Canevas Offres\05-Maquette offre\KX300\Photos\KX300 - rendu carénage - Copi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1B24"/>
              </a:clrFrom>
              <a:clrTo>
                <a:srgbClr val="ED1B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6660" y="896389"/>
            <a:ext cx="6231235" cy="465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8880799"/>
              </p:ext>
            </p:extLst>
          </p:nvPr>
        </p:nvGraphicFramePr>
        <p:xfrm>
          <a:off x="1620000" y="1080000"/>
          <a:ext cx="3666236" cy="226213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6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602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32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fr-FR" sz="2000" i="1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KX 300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/ Y / Z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5.000 / 3.100 / 1.500 mm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X/Y/Z :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20 m/min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Table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5.200 x 2.000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mm – 20.000 kg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20.000 kg </a:t>
                      </a:r>
                      <a:r>
                        <a:rPr lang="de-DE" sz="800" i="1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acceleration1,5 m/s²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13.000 kg </a:t>
                      </a:r>
                      <a:r>
                        <a:rPr lang="de-DE" sz="800" i="1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i="1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acceleration</a:t>
                      </a:r>
                      <a:r>
                        <a:rPr lang="de-DE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2 m/s²</a:t>
                      </a:r>
                      <a:r>
                        <a:rPr lang="de-DE" sz="8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de-DE" sz="8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Spindle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18.000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30/20 kW – 240/160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Taper</a:t>
                      </a:r>
                      <a:endParaRPr lang="de-DE" sz="1100" b="1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ATC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40 </a:t>
                      </a:r>
                      <a:r>
                        <a:rPr lang="de-DE" sz="110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tools</a:t>
                      </a:r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Pick-up 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9" name="Flèche gauche 8">
            <a:hlinkClick r:id="rId5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2122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sp>
        <p:nvSpPr>
          <p:cNvPr id="60" name="Rectangle 4"/>
          <p:cNvSpPr>
            <a:spLocks noChangeArrowheads="1"/>
          </p:cNvSpPr>
          <p:nvPr/>
        </p:nvSpPr>
        <p:spPr bwMode="auto">
          <a:xfrm>
            <a:off x="1530276" y="816997"/>
            <a:ext cx="8830766" cy="700958"/>
          </a:xfrm>
          <a:prstGeom prst="rect">
            <a:avLst/>
          </a:prstGeom>
          <a:noFill/>
          <a:ln>
            <a:noFill/>
          </a:ln>
          <a:effectLst/>
        </p:spPr>
        <p:txBody>
          <a:bodyPr lIns="98001" tIns="50961" rIns="98001" bIns="50961"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"/>
              </a:spcBef>
              <a:buFontTx/>
              <a:buNone/>
              <a:defRPr/>
            </a:pPr>
            <a:r>
              <a:rPr lang="en-US" altLang="fr-FR" sz="4400" b="1" i="1" dirty="0">
                <a:ln w="50800"/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KXG Series</a:t>
            </a:r>
            <a:endParaRPr lang="en-US" altLang="fr-FR" sz="2200" b="1" i="1" dirty="0">
              <a:ln w="50800"/>
              <a:solidFill>
                <a:schemeClr val="bg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5940000" y="1800000"/>
            <a:ext cx="4421042" cy="520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69" tIns="49785" rIns="99569" bIns="49785">
            <a:spAutoFit/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axis vertical milling center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Gantry type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Fixed structure and concrete walls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Welded construction of  moving parts 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Electro-spindle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axes </a:t>
            </a:r>
            <a:r>
              <a:rPr lang="en-US" altLang="fr-FR" sz="1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forkhead</a:t>
            </a: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(B + C axes)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axes driven by torque motors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Fixed table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Automatic tool changer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Measuring by absolute linear scales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axis drive</a:t>
            </a:r>
            <a:b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fr-FR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KXG-P</a:t>
            </a: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rack and pinion</a:t>
            </a:r>
            <a:b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fr-FR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KXG-L</a:t>
            </a: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linear motor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Direct drive by ball screw on Y/Z axes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Portable handwheel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Chip conveyor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Washing gun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387" y="1800000"/>
            <a:ext cx="5227272" cy="3559290"/>
          </a:xfrm>
          <a:prstGeom prst="rect">
            <a:avLst/>
          </a:prstGeom>
        </p:spPr>
      </p:pic>
      <p:sp>
        <p:nvSpPr>
          <p:cNvPr id="9" name="Flèche gauche 8">
            <a:hlinkClick r:id="rId5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7461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W:\Histoire de l'usine\Photos\Vue aérienne de l'usine en 195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1206" y="872976"/>
            <a:ext cx="2736285" cy="3590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W:\Histoire de l'usine\Machines\Machines 1985 (Huron info)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4544" y="3073296"/>
            <a:ext cx="2672231" cy="3849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W:\Histoire de l'usine\Machines\Catalogue HURON-GAMBIN-GRAFFENSTADEN 199x\Page 04.jpg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478" t="4816" r="8265" b="47592"/>
          <a:stretch/>
        </p:blipFill>
        <p:spPr bwMode="auto">
          <a:xfrm>
            <a:off x="5634732" y="5193465"/>
            <a:ext cx="1702673" cy="1729442"/>
          </a:xfrm>
          <a:prstGeom prst="rect">
            <a:avLst/>
          </a:prstGeom>
          <a:ln w="635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4" descr="W:\Histoire de l'usine\Machines\TS600 + 1ere palettisation 1978 avec Jacky FRIEDRIC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4100" y="897632"/>
            <a:ext cx="2753118" cy="20842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W:\Histoire de l'usine\Machines\Exemples production GRAFFENSTADEN en 1973\Production GRAFFENSTADEN 1973 P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7" t="19351" r="70049" b="44358"/>
          <a:stretch/>
        </p:blipFill>
        <p:spPr bwMode="auto">
          <a:xfrm>
            <a:off x="810196" y="5156947"/>
            <a:ext cx="1813608" cy="17659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W:\Histoire de l'usine\Machines\Exemples production GRAFFENSTADEN en 1973\Production GRAFFENSTADEN 1973 P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687" t="69225" r="3939" b="2517"/>
          <a:stretch/>
        </p:blipFill>
        <p:spPr bwMode="auto">
          <a:xfrm rot="5400000">
            <a:off x="2873925" y="4799917"/>
            <a:ext cx="2062156" cy="22812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4820157" y="843122"/>
            <a:ext cx="2530122" cy="2505461"/>
            <a:chOff x="5106500" y="1113255"/>
            <a:chExt cx="2884509" cy="2592288"/>
          </a:xfrm>
        </p:grpSpPr>
        <p:pic>
          <p:nvPicPr>
            <p:cNvPr id="16" name="Picture 5" descr="W:\Histoire de l'usine\Machines\Catalogue HURON-GAMBIN-GRAFFENSTADEN 199x\Page 04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00" t="6776" r="56805" b="48913"/>
            <a:stretch/>
          </p:blipFill>
          <p:spPr bwMode="auto">
            <a:xfrm>
              <a:off x="5106500" y="1113255"/>
              <a:ext cx="2884509" cy="25922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5411966" y="1395936"/>
              <a:ext cx="2273577" cy="3025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1pPr>
              <a:lvl2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2pPr>
              <a:lvl3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3pPr>
              <a:lvl4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4pPr>
              <a:lvl5pPr defTabSz="957263">
                <a:defRPr sz="3600">
                  <a:solidFill>
                    <a:schemeClr val="tx1"/>
                  </a:solidFill>
                  <a:latin typeface="Verdana" pitchFamily="34" charset="0"/>
                </a:defRPr>
              </a:lvl5pPr>
              <a:lvl6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6pPr>
              <a:lvl7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7pPr>
              <a:lvl8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8pPr>
              <a:lvl9pPr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altLang="fr-FR" sz="1300" b="1" i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Patented</a:t>
              </a:r>
              <a:r>
                <a:rPr lang="fr-FR" altLang="fr-FR" sz="13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in  </a:t>
              </a:r>
              <a:r>
                <a:rPr lang="en-US" altLang="fr-FR" sz="13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1904</a:t>
              </a:r>
            </a:p>
          </p:txBody>
        </p:sp>
      </p:grpSp>
      <p:sp>
        <p:nvSpPr>
          <p:cNvPr id="18" name="Espace réservé du titre 1"/>
          <p:cNvSpPr txBox="1">
            <a:spLocks/>
          </p:cNvSpPr>
          <p:nvPr/>
        </p:nvSpPr>
        <p:spPr>
          <a:xfrm>
            <a:off x="0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tabLst>
                <a:tab pos="2831494" algn="l"/>
              </a:tabLst>
              <a:defRPr/>
            </a:pPr>
            <a:endParaRPr lang="fr-F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 descr="W:\Histoire de l'usine\Machines\Exemples production GRAFFENSTADEN en 1973\Production GRAFFENSTADEN 1973 P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3" t="60074" r="69723" b="2405"/>
          <a:stretch/>
        </p:blipFill>
        <p:spPr bwMode="auto">
          <a:xfrm>
            <a:off x="4341390" y="3242841"/>
            <a:ext cx="1865561" cy="1897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39238" y="-103884"/>
            <a:ext cx="83529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>
              <a:spcBef>
                <a:spcPct val="0"/>
              </a:spcBef>
              <a:tabLst>
                <a:tab pos="2600325" algn="l"/>
              </a:tabLst>
              <a:defRPr/>
            </a:pPr>
            <a:r>
              <a:rPr lang="en-US" sz="2600" b="1" dirty="0">
                <a:solidFill>
                  <a:prstClr val="white"/>
                </a:solidFill>
                <a:latin typeface="Verdana"/>
              </a:rPr>
              <a:t>Our ADN : over 160 years of design and machines tools building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514544" y="3074391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  MODELS OF INTELLIGENCE</a:t>
            </a:r>
          </a:p>
        </p:txBody>
      </p:sp>
    </p:spTree>
    <p:extLst>
      <p:ext uri="{BB962C8B-B14F-4D97-AF65-F5344CB8AC3E}">
        <p14:creationId xmlns:p14="http://schemas.microsoft.com/office/powerpoint/2010/main" xmlns="" val="144782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:\Gallery - Photos &amp; Vidéos\Photos Produits\KXG Series\KXG60-23- photo commerciale 600dpi - smal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3795" y="1219070"/>
            <a:ext cx="4382239" cy="25615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8839345"/>
              </p:ext>
            </p:extLst>
          </p:nvPr>
        </p:nvGraphicFramePr>
        <p:xfrm>
          <a:off x="993724" y="1524523"/>
          <a:ext cx="3510661" cy="21402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6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46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32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fr-FR" sz="2000" i="1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KXG 30</a:t>
                      </a:r>
                      <a:r>
                        <a:rPr lang="de-DE" altLang="fr-FR" sz="2000" i="1" baseline="0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</a:t>
                      </a: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/ Y / Z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3.000 / 1.500 / 800 mm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 : </a:t>
                      </a:r>
                      <a:r>
                        <a:rPr lang="en-US" sz="800" b="1" i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 well available</a:t>
                      </a:r>
                      <a:r>
                        <a:rPr lang="en-US" sz="800" b="1" i="1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with  </a:t>
                      </a:r>
                      <a:r>
                        <a:rPr lang="en-US" sz="800" b="1" i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= 1.250 mm </a:t>
                      </a:r>
                      <a:endParaRPr lang="de-DE" altLang="fr-FR" sz="800" b="0" noProof="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 :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60 m/min – Z : 45 m/min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Table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3.000 x 1.500 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mm – 13.000 kg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Spindle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20.000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– 75/60 kW – 75/60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Taper</a:t>
                      </a:r>
                      <a:endParaRPr lang="de-DE" sz="1100" b="1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ATC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40 </a:t>
                      </a:r>
                      <a:r>
                        <a:rPr lang="de-DE" sz="110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tools</a:t>
                      </a:r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Pick-up 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0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9896" y="3847554"/>
            <a:ext cx="4897098" cy="3334471"/>
          </a:xfrm>
          <a:prstGeom prst="rect">
            <a:avLst/>
          </a:prstGeom>
        </p:spPr>
      </p:pic>
      <p:sp>
        <p:nvSpPr>
          <p:cNvPr id="12" name="Flèche gauche 11">
            <a:hlinkClick r:id="rId5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5702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:\Gallery - Photos &amp; Vidéos\Photos Produits\KXG Series\KXG60-23- photo commerciale 600dpi - smal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7625" y="4023068"/>
            <a:ext cx="4382239" cy="25615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2099994"/>
              </p:ext>
            </p:extLst>
          </p:nvPr>
        </p:nvGraphicFramePr>
        <p:xfrm>
          <a:off x="1620000" y="1080000"/>
          <a:ext cx="6115304" cy="21402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6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46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046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32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fr-FR" sz="2000" i="1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KXG 45-</a:t>
                      </a:r>
                      <a:r>
                        <a:rPr lang="de-DE" altLang="fr-FR" sz="2000" i="1" baseline="0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KXG 45-25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/ Y / Z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4.500 / 1.500 / 800 mm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 : as well</a:t>
                      </a:r>
                      <a:r>
                        <a:rPr lang="en-US" sz="800" b="1" i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available with </a:t>
                      </a:r>
                      <a:r>
                        <a:rPr lang="en-US" sz="8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= 1.250 mm  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4.500 / 2.500 / 800 mm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 :  as well available with  Z = 1.250 mm  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Travels</a:t>
                      </a:r>
                      <a:endParaRPr lang="de-DE" sz="1100" b="1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 :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60 m/min – Z : 45 m/min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 :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60 m/min – Z : 45 m/min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Table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4.700 x 1.390 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mm – 18.000 kg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4.700 x 2.480 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mm – 21.000 kg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Spindle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20.000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rpm – 75/60 kW – 75/60 Nm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20.000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rpm – 75/60 kW – 75/60 Nm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Taper</a:t>
                      </a:r>
                      <a:endParaRPr lang="de-DE" sz="1100" b="1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ATC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40 tools – Pick-up 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40 tools – Pick-up 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0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3944" y="3636615"/>
            <a:ext cx="4897098" cy="3334471"/>
          </a:xfrm>
          <a:prstGeom prst="rect">
            <a:avLst/>
          </a:prstGeom>
        </p:spPr>
      </p:pic>
      <p:sp>
        <p:nvSpPr>
          <p:cNvPr id="12" name="Flèche gauche 11">
            <a:hlinkClick r:id="rId5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540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graphicFrame>
        <p:nvGraphicFramePr>
          <p:cNvPr id="26" name="Tableau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7590985"/>
              </p:ext>
            </p:extLst>
          </p:nvPr>
        </p:nvGraphicFramePr>
        <p:xfrm>
          <a:off x="1620000" y="1080000"/>
          <a:ext cx="6115304" cy="21402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6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46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046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32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fr-FR" sz="2000" i="1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KXG 60-25 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KXG 90-25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/ Y / Z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6.000 / 2.500 / 800 mm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 : as well available with  Z = 1.250 mm  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9.000 / 2.500 / 800 mm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 : </a:t>
                      </a:r>
                      <a:r>
                        <a:rPr kumimoji="0" lang="en-US" sz="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 well available with </a:t>
                      </a:r>
                      <a:r>
                        <a:rPr lang="en-US" sz="8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 = 1.250 mm  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 :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60 m/min – Z : 45 m/min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 :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60 m/min – Z : 45 m/min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Table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6.200 x 2.480 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mm – 25.000 kg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9.000 x 2.480 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mm – 52.000 kg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Spindle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20.000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rpm – 75/60 kW – 75/60 Nm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20.000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rpm – 75/60 kW – 75/60 Nm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Taper</a:t>
                      </a:r>
                      <a:endParaRPr lang="de-DE" sz="1100" b="1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ATC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40 tools – Pick-up 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40 tools – Pick-up 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27" name="Picture 2" descr="N:\Gallery - Photos &amp; Vidéos\Photos Produits\KXG Series\KXG60-23- photo commerciale 600dpi - smal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7625" y="4023068"/>
            <a:ext cx="4382239" cy="25615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3944" y="3636615"/>
            <a:ext cx="4897098" cy="3334471"/>
          </a:xfrm>
          <a:prstGeom prst="rect">
            <a:avLst/>
          </a:prstGeom>
        </p:spPr>
      </p:pic>
      <p:sp>
        <p:nvSpPr>
          <p:cNvPr id="9" name="Flèche gauche 8">
            <a:hlinkClick r:id="rId5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Overvies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928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graphicFrame>
        <p:nvGraphicFramePr>
          <p:cNvPr id="26" name="Tableau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3386795"/>
              </p:ext>
            </p:extLst>
          </p:nvPr>
        </p:nvGraphicFramePr>
        <p:xfrm>
          <a:off x="1620000" y="1080000"/>
          <a:ext cx="6115304" cy="21402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6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46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046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32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fr-FR" sz="2000" i="1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KXG 60-25 Twin 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KXG 90-25 Twin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/ Y / Z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6.000 / 2.500 / 800 mm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 : as well available with  Z = 1.250 mm  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9.000 / 2.500 / 800 mm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 : as well available with Z = 1.250 mm  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 :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60 m/min – Z : 45 m/min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 :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60 m/min – Z : 45 m/min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Table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6.200 x 2.480 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mm – 25.000 kg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9.000 x 2.480 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mm – 52.000 kg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Spindle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20.000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rpm – 75/60 kW – 75/60 Nm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20.000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rpm – 75/60 kW – 75/60 Nm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Taper</a:t>
                      </a:r>
                      <a:endParaRPr lang="de-DE" sz="1100" b="1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ATC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40 tools – Pick-up 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40 tools – Pick-up 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3944" y="3636615"/>
            <a:ext cx="4897098" cy="3334471"/>
          </a:xfrm>
          <a:prstGeom prst="rect">
            <a:avLst/>
          </a:prstGeom>
        </p:spPr>
      </p:pic>
      <p:sp>
        <p:nvSpPr>
          <p:cNvPr id="9" name="Flèche gauche 8">
            <a:hlinkClick r:id="rId4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54212" y="3966823"/>
            <a:ext cx="4388946" cy="2721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8434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37221" y="1781825"/>
            <a:ext cx="5052000" cy="34377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1458268" y="816997"/>
            <a:ext cx="8902774" cy="700958"/>
          </a:xfrm>
          <a:prstGeom prst="rect">
            <a:avLst/>
          </a:prstGeom>
          <a:noFill/>
          <a:ln>
            <a:noFill/>
          </a:ln>
          <a:effectLst/>
        </p:spPr>
        <p:txBody>
          <a:bodyPr lIns="98001" tIns="50961" rIns="98001" bIns="50961"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"/>
              </a:spcBef>
              <a:buFontTx/>
              <a:buNone/>
              <a:defRPr/>
            </a:pPr>
            <a:r>
              <a:rPr lang="en-US" altLang="fr-FR" sz="4400" b="1" i="1" dirty="0">
                <a:ln w="50800"/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KX Five Series</a:t>
            </a:r>
            <a:endParaRPr lang="en-US" altLang="fr-FR" sz="2200" b="1" i="1" dirty="0">
              <a:ln w="50800"/>
              <a:solidFill>
                <a:schemeClr val="bg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5940000" y="1800000"/>
            <a:ext cx="4421042" cy="340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69" tIns="49785" rIns="99569" bIns="49785">
            <a:spAutoFit/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axis vertical  milling center 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Cast iron structure – bridge type 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Electro-spindle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axes swiveling table (A + C axes)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axes driven by torque motors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Automatic tool changer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Measuring by absolute linear scales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Ball screw direct drive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Portable handwheel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Chip conveyor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4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Washing gun</a:t>
            </a:r>
          </a:p>
        </p:txBody>
      </p:sp>
      <p:sp>
        <p:nvSpPr>
          <p:cNvPr id="9" name="Flèche gauche 8">
            <a:hlinkClick r:id="rId5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Overviewre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645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N:\Gallery - Photos &amp; Vidéos\Photos Produits\KX Five\K2X 8 Five\K2X8Five - Structu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6981" y="1919995"/>
            <a:ext cx="1570664" cy="20173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80" r="16685"/>
          <a:stretch/>
        </p:blipFill>
        <p:spPr bwMode="auto">
          <a:xfrm>
            <a:off x="5648244" y="4652288"/>
            <a:ext cx="2108139" cy="212967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86672868"/>
              </p:ext>
            </p:extLst>
          </p:nvPr>
        </p:nvGraphicFramePr>
        <p:xfrm>
          <a:off x="1080000" y="1620000"/>
          <a:ext cx="4550450" cy="264313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30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674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32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fr-FR" sz="2000" i="1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K3X 8</a:t>
                      </a:r>
                      <a:r>
                        <a:rPr lang="de-DE" altLang="fr-FR" sz="2000" i="1" baseline="0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altLang="fr-FR" sz="2000" i="1" baseline="0" noProof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Five</a:t>
                      </a: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/ Y / Z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780 / 700 / 500 mm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X/Y/Z :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50 m/min 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6873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Table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Ø 500 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mm – 300 kg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(250 kg without travel limitation )</a:t>
                      </a:r>
                    </a:p>
                    <a:p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 axis  clearance= +30°/-180°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Negative angle = -20°</a:t>
                      </a:r>
                    </a:p>
                    <a:p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 axis rotation = 360°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Spindle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18.000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rpm – 30/30 kW – 110/84 Nm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Taper</a:t>
                      </a:r>
                      <a:endParaRPr lang="de-DE" sz="1100" b="1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ATC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36 tools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Twin arm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2851325"/>
              </p:ext>
            </p:extLst>
          </p:nvPr>
        </p:nvGraphicFramePr>
        <p:xfrm>
          <a:off x="1080000" y="4500000"/>
          <a:ext cx="4553966" cy="24735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1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723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22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fr-FR" sz="2000" i="1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K2X 10</a:t>
                      </a:r>
                      <a:r>
                        <a:rPr lang="de-DE" altLang="fr-FR" sz="2000" i="1" baseline="0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altLang="fr-FR" sz="2000" i="1" baseline="0" noProof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Five</a:t>
                      </a: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6864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/ Y / Z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900 / 900 / 500 mm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6864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X/Y/Z :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50 m/min 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2343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Table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Ø 800 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mm – 750 kg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i="1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(500 kg without acceleration limitation)</a:t>
                      </a:r>
                    </a:p>
                    <a:p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 axis clearance= +45°/-180°</a:t>
                      </a:r>
                    </a:p>
                    <a:p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 axis rotation  = 360°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6864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Spindle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24.000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rpm– 25/20 kW – 40/32 Nm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6864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Taper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6864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ATC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36 tools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Twin arm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2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3539" y="2124447"/>
            <a:ext cx="2759108" cy="187949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2" r="6407"/>
          <a:stretch/>
        </p:blipFill>
        <p:spPr>
          <a:xfrm>
            <a:off x="7756383" y="4716735"/>
            <a:ext cx="2610279" cy="1980317"/>
          </a:xfrm>
          <a:prstGeom prst="rect">
            <a:avLst/>
          </a:prstGeom>
        </p:spPr>
      </p:pic>
      <p:sp>
        <p:nvSpPr>
          <p:cNvPr id="15" name="Flèche gauche 14">
            <a:hlinkClick r:id="rId7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907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:\Gallery - Photos &amp; Vidéos\Photos Produits\MX4\MX4 - légère.pn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4799" y="2280112"/>
            <a:ext cx="4735202" cy="364154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1602284" y="816997"/>
            <a:ext cx="8758758" cy="899439"/>
          </a:xfrm>
          <a:prstGeom prst="rect">
            <a:avLst/>
          </a:prstGeom>
          <a:noFill/>
          <a:ln>
            <a:noFill/>
          </a:ln>
          <a:effectLst/>
        </p:spPr>
        <p:txBody>
          <a:bodyPr lIns="98001" tIns="50961" rIns="98001" bIns="50961"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"/>
              </a:spcBef>
              <a:buFontTx/>
              <a:buNone/>
              <a:defRPr/>
            </a:pPr>
            <a:r>
              <a:rPr lang="en-US" altLang="fr-FR" sz="4400" b="1" i="1" dirty="0">
                <a:ln w="50800"/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MX 4</a:t>
            </a:r>
            <a:endParaRPr lang="en-US" altLang="fr-FR" sz="2200" b="1" i="1" dirty="0">
              <a:ln w="50800"/>
              <a:solidFill>
                <a:schemeClr val="bg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940001" y="1800000"/>
            <a:ext cx="4421042" cy="430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69" tIns="49785" rIns="99569" bIns="49785">
            <a:spAutoFit/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11153" indent="-311153">
              <a:lnSpc>
                <a:spcPct val="150000"/>
              </a:lnSpc>
              <a:buSzPct val="150000"/>
              <a:buBlip>
                <a:blip r:embed="rId5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axis vertical milling center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5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Electro-spindle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5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Bridge type cast iron structure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5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axes swiveling table (A + C  axes)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5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Integrated APC 2 pallets 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5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axes driven by torque motor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5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Axes drive</a:t>
            </a:r>
            <a:b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X = by ball screws </a:t>
            </a:r>
            <a:b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Y and  Z = by linear motor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5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Measuring by absolute linear scales 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5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Automatic tool changer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5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Portable handwheel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5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Chip conveyor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5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Washing gun</a:t>
            </a:r>
          </a:p>
        </p:txBody>
      </p:sp>
      <p:sp>
        <p:nvSpPr>
          <p:cNvPr id="9" name="Flèche gauche 8">
            <a:hlinkClick r:id="rId6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014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:\Gallery - Photos &amp; Vidéos\Photos Produits\MX4\MX4 - légè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0019" y="4300106"/>
            <a:ext cx="3565149" cy="26889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6780" y="1088212"/>
            <a:ext cx="2414705" cy="3416994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66154789"/>
              </p:ext>
            </p:extLst>
          </p:nvPr>
        </p:nvGraphicFramePr>
        <p:xfrm>
          <a:off x="1620000" y="1080000"/>
          <a:ext cx="3902774" cy="235357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81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46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63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fr-FR" sz="2000" i="1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MX 4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/ Y / Z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750 / 700 / 500 mm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Travels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: 60 m/min – Y/Z :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120 m/min 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6873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Palletized table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400 x 400 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mm – 250 kg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 axis clearance = -45°/+180°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  axis rotation = 360°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Spindle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24.000</a:t>
                      </a: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 rpm – 25/20 kW – 40/32 Nm 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Taper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HSK 63A</a:t>
                      </a:r>
                      <a:endParaRPr lang="en-US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en-US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ATC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36 tools – Pick-up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1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5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sp>
        <p:nvSpPr>
          <p:cNvPr id="9" name="Flèche gauche 8">
            <a:hlinkClick r:id="rId6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4932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3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1530276" y="816997"/>
            <a:ext cx="8830766" cy="899439"/>
          </a:xfrm>
          <a:prstGeom prst="rect">
            <a:avLst/>
          </a:prstGeom>
          <a:noFill/>
          <a:ln>
            <a:noFill/>
          </a:ln>
          <a:effectLst/>
        </p:spPr>
        <p:txBody>
          <a:bodyPr lIns="98001" tIns="50961" rIns="98001" bIns="50961"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"/>
              </a:spcBef>
              <a:buFontTx/>
              <a:buNone/>
              <a:defRPr/>
            </a:pPr>
            <a:r>
              <a:rPr lang="en-US" altLang="fr-FR" sz="4400" b="1" i="1" dirty="0">
                <a:ln w="50800"/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NX Series</a:t>
            </a:r>
            <a:endParaRPr lang="en-US" altLang="fr-FR" sz="2200" b="1" i="1" dirty="0">
              <a:ln w="50800"/>
              <a:solidFill>
                <a:schemeClr val="bg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940001" y="1800000"/>
            <a:ext cx="4421042" cy="310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69" tIns="49785" rIns="99569" bIns="49785">
            <a:spAutoFit/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axis vertical milling center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Vertical belt-driven spindle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Bridge type cast iron structure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Moving table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Ball screws direct drive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Measuring by absolute linear scales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Automatic tool changer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Portable handwheel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Chip conveyor </a:t>
            </a:r>
          </a:p>
          <a:p>
            <a:pPr marL="311153" indent="-311153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altLang="fr-FR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Washing gun</a:t>
            </a:r>
          </a:p>
        </p:txBody>
      </p:sp>
      <p:sp>
        <p:nvSpPr>
          <p:cNvPr id="9" name="Flèche gauche 8">
            <a:hlinkClick r:id="rId4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Sommaire</a:t>
            </a:r>
          </a:p>
        </p:txBody>
      </p:sp>
      <p:pic>
        <p:nvPicPr>
          <p:cNvPr id="10242" name="Picture 2" descr="N:\Gallery - Photos &amp; Vidéos\Photos Produits\NX Series\NX50\NX 50 NVU HUR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196" y="1980431"/>
            <a:ext cx="4539117" cy="333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9592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N:\Gallery - Photos &amp; Vidéos\Photos Produits\NX Series\NX60\NX - Structure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204" y="3420591"/>
            <a:ext cx="3513360" cy="285637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63492504"/>
              </p:ext>
            </p:extLst>
          </p:nvPr>
        </p:nvGraphicFramePr>
        <p:xfrm>
          <a:off x="1620000" y="1080000"/>
          <a:ext cx="7261036" cy="20186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6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99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918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331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032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fr-FR" sz="2000" i="1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NX 40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NX 50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2000" i="1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NX 60</a:t>
                      </a:r>
                    </a:p>
                  </a:txBody>
                  <a:tcPr marL="106934" marR="106934" marT="50408" marB="504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/ Y / Z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2.200 / 1.500 / 800 mm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3.200 / 1.500 / 800 mm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fr-FR" sz="1100" b="0" noProof="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3.200 / 2.200 / 800 mm</a:t>
                      </a: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 :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20 m/min – Z : 15 m/min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Y/Z :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15 m/min – Y: 20 m/min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X/Y/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Z : 15 m/min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Table</a:t>
                      </a: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2.200 x 1.250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mm – 6.000 kg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3.000 x 1.250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mm – 8.000 kg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3.000 x 2.000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mm – 10.000 kg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Spindle</a:t>
                      </a:r>
                    </a:p>
                  </a:txBody>
                  <a:tcPr marL="106934" marR="106934" marT="50408" marB="50408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6.000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rpm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32,3/21,5 kW – 170/117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Nm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 hMerge="1">
                  <a:txBody>
                    <a:bodyPr/>
                    <a:lstStyle/>
                    <a:p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 hMerge="1">
                  <a:txBody>
                    <a:bodyPr/>
                    <a:lstStyle/>
                    <a:p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Taper</a:t>
                      </a:r>
                      <a:endParaRPr lang="de-DE" sz="1100" b="1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ISO 50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r>
                        <a:rPr lang="de-DE" sz="1100" b="1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ATC</a:t>
                      </a:r>
                    </a:p>
                  </a:txBody>
                  <a:tcPr marL="106934" marR="106934" marT="50408" marB="50408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10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40 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tools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de-DE" sz="1100" baseline="0" noProof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Twin</a:t>
                      </a:r>
                      <a:r>
                        <a:rPr lang="de-DE" sz="1100" baseline="0" noProof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arm </a:t>
                      </a:r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 hMerge="1">
                  <a:txBody>
                    <a:bodyPr/>
                    <a:lstStyle/>
                    <a:p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tc hMerge="1">
                  <a:txBody>
                    <a:bodyPr/>
                    <a:lstStyle/>
                    <a:p>
                      <a:endParaRPr lang="de-DE" sz="1100" noProof="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9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3 axis vertical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sp>
        <p:nvSpPr>
          <p:cNvPr id="11" name="Flèche gauche 10">
            <a:hlinkClick r:id="rId4" action="ppaction://hlinksldjump"/>
          </p:cNvPr>
          <p:cNvSpPr/>
          <p:nvPr/>
        </p:nvSpPr>
        <p:spPr>
          <a:xfrm>
            <a:off x="9667180" y="816997"/>
            <a:ext cx="693862" cy="396961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N:\Gallery - Photos &amp; Vidéos\Photos Produits\NX Series\NX50\NX 50 NVU HUR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455" y="3420591"/>
            <a:ext cx="3724443" cy="273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244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itre 1"/>
          <p:cNvSpPr txBox="1">
            <a:spLocks/>
          </p:cNvSpPr>
          <p:nvPr/>
        </p:nvSpPr>
        <p:spPr>
          <a:xfrm>
            <a:off x="0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Our DNA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2745" y="2019182"/>
            <a:ext cx="3616020" cy="37046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42831" y="3167579"/>
            <a:ext cx="2661376" cy="95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69" tIns="49785" rIns="99569" bIns="4978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fr-F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ush Script MT" panose="03060802040406070304" pitchFamily="66" charset="0"/>
              </a:rPr>
              <a:t>Innovation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6998765" y="3167579"/>
            <a:ext cx="2842832" cy="93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69" tIns="49785" rIns="99569" bIns="4978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fr-FR" altLang="fr-F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ush Script MT" panose="03060802040406070304" pitchFamily="66" charset="0"/>
              </a:rPr>
              <a:t>Engineering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6723593" y="4745780"/>
            <a:ext cx="2453302" cy="93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69" tIns="49785" rIns="99569" bIns="4978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fr-FR" altLang="fr-FR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ush Script MT" panose="03060802040406070304" pitchFamily="66" charset="0"/>
              </a:rPr>
              <a:t>Creativity</a:t>
            </a:r>
            <a:endParaRPr lang="fr-FR" altLang="fr-FR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723593" y="1649095"/>
            <a:ext cx="2945592" cy="95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69" tIns="49785" rIns="99569" bIns="4978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fr-F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ush Script MT" panose="03060802040406070304" pitchFamily="66" charset="0"/>
              </a:rPr>
              <a:t>Performance</a:t>
            </a: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1518430" y="1774831"/>
            <a:ext cx="2294605" cy="93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69" tIns="49785" rIns="99569" bIns="4978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fr-FR" altLang="fr-FR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ush Script MT" panose="03060802040406070304" pitchFamily="66" charset="0"/>
              </a:rPr>
              <a:t>Listening</a:t>
            </a:r>
            <a:endParaRPr lang="fr-FR" altLang="fr-FR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883851" y="4773656"/>
            <a:ext cx="2378474" cy="93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69" tIns="49785" rIns="99569" bIns="4978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fr-FR" altLang="fr-FR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ush Script MT" panose="03060802040406070304" pitchFamily="66" charset="0"/>
              </a:rPr>
              <a:t>Proximity</a:t>
            </a:r>
            <a:endParaRPr lang="fr-FR" altLang="fr-FR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204207" y="5949137"/>
            <a:ext cx="5500610" cy="93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69" tIns="49785" rIns="99569" bIns="4978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fr-FR" altLang="fr-F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ush Script MT" panose="03060802040406070304" pitchFamily="66" charset="0"/>
              </a:rPr>
              <a:t>Guidance and Support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4082451" y="939976"/>
            <a:ext cx="2135908" cy="93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69" tIns="49785" rIns="99569" bIns="4978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fr-F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ush Script MT" panose="03060802040406070304" pitchFamily="66" charset="0"/>
              </a:rPr>
              <a:t>Boldness</a:t>
            </a:r>
          </a:p>
        </p:txBody>
      </p:sp>
    </p:spTree>
    <p:extLst>
      <p:ext uri="{BB962C8B-B14F-4D97-AF65-F5344CB8AC3E}">
        <p14:creationId xmlns:p14="http://schemas.microsoft.com/office/powerpoint/2010/main" xmlns="" val="119788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187510" y="2982545"/>
            <a:ext cx="582840" cy="78047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99569" tIns="49785" rIns="99569" bIns="49785">
            <a:spAutoFit/>
          </a:bodyPr>
          <a:lstStyle/>
          <a:p>
            <a:pPr algn="ctr"/>
            <a:r>
              <a:rPr lang="fr-FR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cs typeface="Tahoma" panose="020B0604030504040204" pitchFamily="34" charset="0"/>
              </a:rPr>
              <a:t>&amp;</a:t>
            </a:r>
          </a:p>
        </p:txBody>
      </p:sp>
      <p:sp>
        <p:nvSpPr>
          <p:cNvPr id="12" name="Espace réservé du titre 1"/>
          <p:cNvSpPr txBox="1">
            <a:spLocks/>
          </p:cNvSpPr>
          <p:nvPr/>
        </p:nvSpPr>
        <p:spPr>
          <a:xfrm>
            <a:off x="993725" y="498"/>
            <a:ext cx="9692589" cy="842624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3300" b="1" dirty="0">
                <a:solidFill>
                  <a:schemeClr val="bg1"/>
                </a:solidFill>
                <a:latin typeface="Verdana"/>
              </a:rPr>
              <a:t>Gamme de produits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893795" y="2077092"/>
            <a:ext cx="4024417" cy="1667611"/>
            <a:chOff x="920552" y="1215607"/>
            <a:chExt cx="3728082" cy="1512509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45481" y="2053460"/>
              <a:ext cx="2278223" cy="674656"/>
            </a:xfrm>
            <a:prstGeom prst="rect">
              <a:avLst/>
            </a:prstGeom>
          </p:spPr>
        </p:pic>
        <p:sp>
          <p:nvSpPr>
            <p:cNvPr id="28" name="Espace réservé du titre 1"/>
            <p:cNvSpPr txBox="1">
              <a:spLocks/>
            </p:cNvSpPr>
            <p:nvPr/>
          </p:nvSpPr>
          <p:spPr>
            <a:xfrm>
              <a:off x="920552" y="1215607"/>
              <a:ext cx="3728082" cy="707882"/>
            </a:xfrm>
            <a:prstGeom prst="rect">
              <a:avLst/>
            </a:prstGeom>
          </p:spPr>
          <p:txBody>
            <a:bodyPr vert="horz" lIns="91434" tIns="45718" rIns="91434" bIns="45718" rtlCol="0" anchor="ctr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r" defTabSz="914400" rtl="0" eaLnBrk="1" latinLnBrk="0" hangingPunct="1">
                <a:spcBef>
                  <a:spcPct val="0"/>
                </a:spcBef>
                <a:buNone/>
                <a:defRPr sz="3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r-FR" sz="4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MILLING</a:t>
              </a: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6086159" y="2077092"/>
            <a:ext cx="4024417" cy="1642281"/>
            <a:chOff x="5730581" y="1215607"/>
            <a:chExt cx="3728082" cy="1489535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11497" y="2053460"/>
              <a:ext cx="2366250" cy="651682"/>
            </a:xfrm>
            <a:prstGeom prst="rect">
              <a:avLst/>
            </a:prstGeom>
          </p:spPr>
        </p:pic>
        <p:sp>
          <p:nvSpPr>
            <p:cNvPr id="30" name="Espace réservé du titre 1"/>
            <p:cNvSpPr txBox="1">
              <a:spLocks/>
            </p:cNvSpPr>
            <p:nvPr/>
          </p:nvSpPr>
          <p:spPr>
            <a:xfrm>
              <a:off x="5730581" y="1215607"/>
              <a:ext cx="3728082" cy="707882"/>
            </a:xfrm>
            <a:prstGeom prst="rect">
              <a:avLst/>
            </a:prstGeom>
          </p:spPr>
          <p:txBody>
            <a:bodyPr vert="horz" lIns="91434" tIns="45718" rIns="91434" bIns="45718" rtlCol="0" anchor="ctr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>
              <a:lvl1pPr algn="r" defTabSz="914400" rtl="0" eaLnBrk="1" latinLnBrk="0" hangingPunct="1">
                <a:spcBef>
                  <a:spcPct val="0"/>
                </a:spcBef>
                <a:buNone/>
                <a:defRPr sz="3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r-FR" sz="4400" b="1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TURNING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68282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06107477"/>
              </p:ext>
            </p:extLst>
          </p:nvPr>
        </p:nvGraphicFramePr>
        <p:xfrm>
          <a:off x="1242244" y="1804845"/>
          <a:ext cx="6811921" cy="4622755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5940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6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58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886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6584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8861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6584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8861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6584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94823">
                <a:tc gridSpan="9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MILLING</a:t>
                      </a:r>
                      <a:endParaRPr lang="en-US" altLang="fr-FR" sz="2200" b="1" i="1" u="none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vert="vert270" anchor="ctr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1983">
                <a:tc rowSpan="2">
                  <a:txBody>
                    <a:bodyPr/>
                    <a:lstStyle/>
                    <a:p>
                      <a:pPr algn="ctr"/>
                      <a:r>
                        <a:rPr lang="fr-FR" sz="2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 axis</a:t>
                      </a:r>
                    </a:p>
                  </a:txBody>
                  <a:tcPr marL="0" marR="0" marT="0" marB="0" vert="vert27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VX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Kmill</a:t>
                      </a:r>
                      <a:endParaRPr lang="fr-FR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KX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K2X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1983">
                <a:tc vMerge="1"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vert="vert270" anchor="ctr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NX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Tachyon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FR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FR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31983">
                <a:tc rowSpan="2">
                  <a:txBody>
                    <a:bodyPr/>
                    <a:lstStyle/>
                    <a:p>
                      <a:pPr algn="ctr"/>
                      <a:r>
                        <a:rPr lang="fr-FR" sz="2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 axis</a:t>
                      </a:r>
                    </a:p>
                  </a:txBody>
                  <a:tcPr marL="0" marR="0" marT="0" marB="0" vert="vert27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MX 4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KX Five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Umill</a:t>
                      </a:r>
                      <a:endParaRPr lang="fr-FR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FR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31983">
                <a:tc vMerge="1"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vert="vert270" anchor="ctr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KX Large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MX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KXG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FR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93" name="Tableau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31105131"/>
              </p:ext>
            </p:extLst>
          </p:nvPr>
        </p:nvGraphicFramePr>
        <p:xfrm>
          <a:off x="8131020" y="1804845"/>
          <a:ext cx="2148538" cy="255878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5940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6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58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4823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n w="11430"/>
                          <a:gradFill>
                            <a:gsLst>
                              <a:gs pos="0">
                                <a:schemeClr val="accent6">
                                  <a:tint val="90000"/>
                                  <a:satMod val="120000"/>
                                </a:schemeClr>
                              </a:gs>
                              <a:gs pos="25000">
                                <a:schemeClr val="accent6">
                                  <a:tint val="93000"/>
                                  <a:satMod val="120000"/>
                                </a:schemeClr>
                              </a:gs>
                              <a:gs pos="50000">
                                <a:schemeClr val="accent6">
                                  <a:shade val="89000"/>
                                  <a:satMod val="110000"/>
                                </a:schemeClr>
                              </a:gs>
                              <a:gs pos="75000">
                                <a:schemeClr val="accent6">
                                  <a:tint val="93000"/>
                                  <a:satMod val="120000"/>
                                </a:schemeClr>
                              </a:gs>
                              <a:gs pos="100000">
                                <a:schemeClr val="accent6">
                                  <a:tint val="90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80000" dist="40000" dir="5040000" algn="tl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TURNING</a:t>
                      </a:r>
                      <a:endParaRPr lang="en-US" altLang="fr-FR" sz="2200" b="1" i="1" u="none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vert="vert270" anchor="ctr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fr-FR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1983">
                <a:tc rowSpan="2">
                  <a:txBody>
                    <a:bodyPr/>
                    <a:lstStyle/>
                    <a:p>
                      <a:pPr algn="ctr"/>
                      <a:r>
                        <a:rPr lang="fr-FR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 to 4 axis</a:t>
                      </a:r>
                    </a:p>
                  </a:txBody>
                  <a:tcPr marL="0" marR="0" marT="0" marB="0" vert="vert270" anchor="ctr"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AX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1983">
                <a:tc vMerge="1"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vert="vert270" anchor="ctr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DX</a:t>
                      </a:r>
                    </a:p>
                  </a:txBody>
                  <a:tcPr marL="77723" marR="77723" marT="79383" marB="79383" vert="vert270" anchor="ctr"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77723" marR="77723" marT="79383" marB="793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5" name="Image 1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5422" y="3302625"/>
            <a:ext cx="1043259" cy="969862"/>
          </a:xfrm>
          <a:prstGeom prst="rect">
            <a:avLst/>
          </a:prstGeom>
        </p:spPr>
      </p:pic>
      <p:pic>
        <p:nvPicPr>
          <p:cNvPr id="19" name="Imag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9856" y="4411302"/>
            <a:ext cx="1226992" cy="835821"/>
          </a:xfrm>
          <a:prstGeom prst="rect">
            <a:avLst/>
          </a:prstGeom>
        </p:spPr>
      </p:pic>
      <p:pic>
        <p:nvPicPr>
          <p:cNvPr id="20" name="Image 1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31" r="10222"/>
          <a:stretch/>
        </p:blipFill>
        <p:spPr>
          <a:xfrm>
            <a:off x="2234033" y="5581982"/>
            <a:ext cx="1109849" cy="707006"/>
          </a:xfrm>
          <a:prstGeom prst="rect">
            <a:avLst/>
          </a:prstGeom>
        </p:spPr>
      </p:pic>
      <p:pic>
        <p:nvPicPr>
          <p:cNvPr id="29" name="Image 2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8717" y="4413299"/>
            <a:ext cx="1020480" cy="833824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1657912" y="180231"/>
            <a:ext cx="1511803" cy="1295702"/>
            <a:chOff x="1811862" y="-98184"/>
            <a:chExt cx="1077803" cy="97953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8126780">
              <a:off x="1910135" y="-98184"/>
              <a:ext cx="979530" cy="979530"/>
            </a:xfrm>
            <a:prstGeom prst="rect">
              <a:avLst/>
            </a:prstGeom>
          </p:spPr>
        </p:pic>
        <p:sp>
          <p:nvSpPr>
            <p:cNvPr id="16" name="Espace réservé du titre 1"/>
            <p:cNvSpPr txBox="1">
              <a:spLocks/>
            </p:cNvSpPr>
            <p:nvPr/>
          </p:nvSpPr>
          <p:spPr>
            <a:xfrm>
              <a:off x="1811862" y="144033"/>
              <a:ext cx="739397" cy="279209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95690">
                <a:defRPr/>
              </a:pPr>
              <a:r>
                <a:rPr lang="en-US" sz="900" b="1" dirty="0">
                  <a:latin typeface="Arial Narrow" panose="020B0606020202030204" pitchFamily="34" charset="0"/>
                </a:rPr>
                <a:t>Click a picture  to access</a:t>
              </a:r>
            </a:p>
          </p:txBody>
        </p:sp>
      </p:grpSp>
      <p:pic>
        <p:nvPicPr>
          <p:cNvPr id="22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76049" y="4411302"/>
            <a:ext cx="818810" cy="83376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4772" y="5474669"/>
            <a:ext cx="1195931" cy="814319"/>
          </a:xfrm>
          <a:prstGeom prst="rect">
            <a:avLst/>
          </a:prstGeom>
        </p:spPr>
      </p:pic>
      <p:pic>
        <p:nvPicPr>
          <p:cNvPr id="26" name="Image 25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7776" y="3433834"/>
            <a:ext cx="1167059" cy="776283"/>
          </a:xfrm>
          <a:prstGeom prst="rect">
            <a:avLst/>
          </a:prstGeom>
        </p:spPr>
      </p:pic>
      <p:pic>
        <p:nvPicPr>
          <p:cNvPr id="27" name="Image 26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7141" y="2310874"/>
            <a:ext cx="1256709" cy="84393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3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14" r="7912"/>
          <a:stretch/>
        </p:blipFill>
        <p:spPr bwMode="auto">
          <a:xfrm>
            <a:off x="9027776" y="2374082"/>
            <a:ext cx="1167059" cy="87041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:\Gallery - Photos &amp; Vidéos\Photos Produits\VX Series\VX 8\VX 8 nvu - 2017\VX 8 nvu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3498" y="2416324"/>
            <a:ext cx="772304" cy="83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N:\Gallery - Photos &amp; Vidéos\Photos Produits\NX Series\NX50\NX 50 NVU HURON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9765" y="3403253"/>
            <a:ext cx="1139769" cy="83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N:\Gallery - Photos &amp; Vidéos\Photos Produits\KX K2X KMILL Series - 3 axes\KX 30\KX30 NVU\KX30 NVU avec marquage - Copie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8050" y="2335924"/>
            <a:ext cx="1352653" cy="94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:\Gallery - Photos &amp; Vidéos\Photos Produits\KX K2X KMILL Series - 3 axes\K2X 20\K2X20 nvu\K2X20 NVU - HD - Copie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8384" y="2374082"/>
            <a:ext cx="1286401" cy="85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N:\Gallery - Photos &amp; Vidéos\Photos Produits\MX Series\MX 11 (ex MX 9)\MX 11 nvu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7141" y="5395315"/>
            <a:ext cx="1372421" cy="97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282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1" t="9576" r="2040"/>
          <a:stretch/>
        </p:blipFill>
        <p:spPr bwMode="auto">
          <a:xfrm>
            <a:off x="0" y="0"/>
            <a:ext cx="10693400" cy="758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434" y="287376"/>
            <a:ext cx="10693400" cy="87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001" tIns="50961" rIns="98001" bIns="50961" anchor="ctr"/>
          <a:lstStyle>
            <a:lvl1pPr>
              <a:spcBef>
                <a:spcPct val="20000"/>
              </a:spcBef>
              <a:buFont typeface="Wingdings" pitchFamily="2" charset="2"/>
              <a:buChar char="t"/>
              <a:defRPr sz="30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ð"/>
              <a:defRPr sz="25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r">
              <a:lnSpc>
                <a:spcPct val="80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en-US" altLang="fr-FR" sz="3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Thank you for your attention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305" y="202808"/>
            <a:ext cx="2887385" cy="87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4080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0" y="0"/>
            <a:ext cx="10693400" cy="70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 anchor="ctr"/>
          <a:lstStyle>
            <a:lvl1pPr>
              <a:defRPr sz="1200" b="1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fr-FR" sz="2500" dirty="0">
                <a:latin typeface="Arial" panose="020B0604020202020204" pitchFamily="34" charset="0"/>
                <a:cs typeface="Arial" panose="020B0604020202020204" pitchFamily="34" charset="0"/>
              </a:rPr>
              <a:t>Follow us …</a:t>
            </a:r>
            <a:endParaRPr lang="en-US" altLang="fr-FR" sz="2500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e 26"/>
          <p:cNvGrpSpPr>
            <a:grpSpLocks noChangeAspect="1"/>
          </p:cNvGrpSpPr>
          <p:nvPr/>
        </p:nvGrpSpPr>
        <p:grpSpPr>
          <a:xfrm>
            <a:off x="5872317" y="1113285"/>
            <a:ext cx="3335207" cy="2253807"/>
            <a:chOff x="2680995" y="1771566"/>
            <a:chExt cx="3944573" cy="2609844"/>
          </a:xfrm>
        </p:grpSpPr>
        <p:pic>
          <p:nvPicPr>
            <p:cNvPr id="28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556" y="2220345"/>
              <a:ext cx="3729012" cy="2161065"/>
            </a:xfrm>
            <a:prstGeom prst="rect">
              <a:avLst/>
            </a:prstGeom>
            <a:noFill/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4" descr="Sans titre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48366" b="-258"/>
            <a:stretch>
              <a:fillRect/>
            </a:stretch>
          </p:blipFill>
          <p:spPr bwMode="auto">
            <a:xfrm>
              <a:off x="2680995" y="1771566"/>
              <a:ext cx="1089448" cy="1285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e 29"/>
          <p:cNvGrpSpPr>
            <a:grpSpLocks noChangeAspect="1"/>
          </p:cNvGrpSpPr>
          <p:nvPr/>
        </p:nvGrpSpPr>
        <p:grpSpPr>
          <a:xfrm>
            <a:off x="1988444" y="1266414"/>
            <a:ext cx="3272633" cy="2100680"/>
            <a:chOff x="111218" y="1986726"/>
            <a:chExt cx="2537832" cy="1594946"/>
          </a:xfrm>
        </p:grpSpPr>
        <p:pic>
          <p:nvPicPr>
            <p:cNvPr id="31" name="Picture 2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84" y="2225947"/>
              <a:ext cx="2335666" cy="1355725"/>
            </a:xfrm>
            <a:prstGeom prst="rect">
              <a:avLst/>
            </a:prstGeom>
            <a:noFill/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111218" y="1986726"/>
              <a:ext cx="596937" cy="610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e 33"/>
          <p:cNvGrpSpPr/>
          <p:nvPr/>
        </p:nvGrpSpPr>
        <p:grpSpPr>
          <a:xfrm>
            <a:off x="2223366" y="4548113"/>
            <a:ext cx="2742677" cy="1148978"/>
            <a:chOff x="2223366" y="4548113"/>
            <a:chExt cx="2742677" cy="1148978"/>
          </a:xfrm>
        </p:grpSpPr>
        <p:pic>
          <p:nvPicPr>
            <p:cNvPr id="35" name="Picture 6" descr="Sans titre">
              <a:hlinkClick r:id="rId9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90" t="9243" r="53145" b="18014"/>
            <a:stretch/>
          </p:blipFill>
          <p:spPr bwMode="auto">
            <a:xfrm>
              <a:off x="4246440" y="4817284"/>
              <a:ext cx="719603" cy="735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7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3496450" y="4837165"/>
              <a:ext cx="680333" cy="695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23366" y="4548113"/>
              <a:ext cx="1148978" cy="1148978"/>
            </a:xfrm>
            <a:prstGeom prst="rect">
              <a:avLst/>
            </a:prstGeom>
          </p:spPr>
        </p:pic>
      </p:grpSp>
      <p:grpSp>
        <p:nvGrpSpPr>
          <p:cNvPr id="38" name="Groupe 37"/>
          <p:cNvGrpSpPr/>
          <p:nvPr/>
        </p:nvGrpSpPr>
        <p:grpSpPr>
          <a:xfrm>
            <a:off x="2223366" y="5874849"/>
            <a:ext cx="2742676" cy="816140"/>
            <a:chOff x="2223366" y="5874849"/>
            <a:chExt cx="2742676" cy="816140"/>
          </a:xfrm>
        </p:grpSpPr>
        <p:pic>
          <p:nvPicPr>
            <p:cNvPr id="39" name="Picture 6" descr="Sans titre">
              <a:hlinkClick r:id="rId13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90" t="9243" r="53145" b="18014"/>
            <a:stretch/>
          </p:blipFill>
          <p:spPr bwMode="auto">
            <a:xfrm>
              <a:off x="4246439" y="5905556"/>
              <a:ext cx="719603" cy="735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7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3496449" y="5925437"/>
              <a:ext cx="680333" cy="695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308" t="20989" r="8602" b="20882"/>
            <a:stretch/>
          </p:blipFill>
          <p:spPr>
            <a:xfrm>
              <a:off x="2223366" y="5874849"/>
              <a:ext cx="1152538" cy="816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1578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594172" y="843122"/>
            <a:ext cx="9797472" cy="6246377"/>
            <a:chOff x="15382" y="722314"/>
            <a:chExt cx="8902453" cy="4845944"/>
          </a:xfrm>
        </p:grpSpPr>
        <p:pic>
          <p:nvPicPr>
            <p:cNvPr id="1026" name="Picture 2" descr="N:\Canevas standards présentations\Modifications Thomas\En réalisation\Images\Secteurs d'activité\Secteurs d'activité.jp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9192" y="722314"/>
              <a:ext cx="5796310" cy="4845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630"/>
            <a:stretch/>
          </p:blipFill>
          <p:spPr bwMode="auto">
            <a:xfrm>
              <a:off x="15382" y="731989"/>
              <a:ext cx="1557416" cy="483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630"/>
            <a:stretch/>
          </p:blipFill>
          <p:spPr bwMode="auto">
            <a:xfrm>
              <a:off x="7389973" y="722314"/>
              <a:ext cx="1527862" cy="483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Espace réservé du titre 1"/>
          <p:cNvSpPr txBox="1">
            <a:spLocks/>
          </p:cNvSpPr>
          <p:nvPr/>
        </p:nvSpPr>
        <p:spPr>
          <a:xfrm>
            <a:off x="1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fr-FR" sz="3300" b="1" dirty="0">
                <a:latin typeface="Arial" panose="020B0604020202020204" pitchFamily="34" charset="0"/>
                <a:cs typeface="Arial" panose="020B0604020202020204" pitchFamily="34" charset="0"/>
              </a:rPr>
              <a:t> figures</a:t>
            </a:r>
          </a:p>
        </p:txBody>
      </p:sp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xmlns="" val="4026308472"/>
              </p:ext>
            </p:extLst>
          </p:nvPr>
        </p:nvGraphicFramePr>
        <p:xfrm>
          <a:off x="1386260" y="972319"/>
          <a:ext cx="6451732" cy="3499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1" name="Picture 2" descr="N:\Gallery - Photos &amp; Vidéos\Photo logo 3D - 2017 07\Badge HURON peti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274" y="415635"/>
            <a:ext cx="1040398" cy="106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83784640"/>
              </p:ext>
            </p:extLst>
          </p:nvPr>
        </p:nvGraphicFramePr>
        <p:xfrm>
          <a:off x="357728" y="1116335"/>
          <a:ext cx="6717164" cy="3049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91027068"/>
              </p:ext>
            </p:extLst>
          </p:nvPr>
        </p:nvGraphicFramePr>
        <p:xfrm>
          <a:off x="738188" y="4212679"/>
          <a:ext cx="671780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8" name="Graphique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74506537"/>
              </p:ext>
            </p:extLst>
          </p:nvPr>
        </p:nvGraphicFramePr>
        <p:xfrm>
          <a:off x="5634732" y="4333828"/>
          <a:ext cx="526760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210721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59874" y="1756098"/>
            <a:ext cx="3690171" cy="212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48574" y="4891319"/>
            <a:ext cx="3693373" cy="212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Espace réservé du titre 1"/>
          <p:cNvSpPr txBox="1">
            <a:spLocks/>
          </p:cNvSpPr>
          <p:nvPr/>
        </p:nvSpPr>
        <p:spPr>
          <a:xfrm>
            <a:off x="0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Main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customers</a:t>
            </a:r>
            <a:endParaRPr lang="fr-F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759874" y="4891319"/>
            <a:ext cx="3693373" cy="212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322378" y="6277631"/>
            <a:ext cx="1007730" cy="25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311821" y="5052495"/>
            <a:ext cx="1065296" cy="19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086048" y="5089333"/>
            <a:ext cx="949911" cy="24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0" b="4707"/>
          <a:stretch/>
        </p:blipFill>
        <p:spPr bwMode="auto">
          <a:xfrm>
            <a:off x="7517949" y="6098430"/>
            <a:ext cx="514093" cy="46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071439" y="6623121"/>
            <a:ext cx="939578" cy="28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0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829829" y="5430275"/>
            <a:ext cx="526484" cy="35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1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864264" y="6755475"/>
            <a:ext cx="1055602" cy="18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824421" y="6047598"/>
            <a:ext cx="736583" cy="56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3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64" b="31841"/>
          <a:stretch/>
        </p:blipFill>
        <p:spPr bwMode="auto">
          <a:xfrm>
            <a:off x="6462165" y="5796700"/>
            <a:ext cx="953497" cy="37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4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74105" y="5037227"/>
            <a:ext cx="624294" cy="64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8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DFCF7"/>
              </a:clrFrom>
              <a:clrTo>
                <a:srgbClr val="FDFC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3" t="38322" r="7091" b="37465"/>
          <a:stretch/>
        </p:blipFill>
        <p:spPr bwMode="auto">
          <a:xfrm>
            <a:off x="8056006" y="6655987"/>
            <a:ext cx="1282976" cy="2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 Box 9"/>
          <p:cNvSpPr txBox="1">
            <a:spLocks noChangeArrowheads="1"/>
          </p:cNvSpPr>
          <p:nvPr/>
        </p:nvSpPr>
        <p:spPr bwMode="auto">
          <a:xfrm>
            <a:off x="5759874" y="4568948"/>
            <a:ext cx="3693373" cy="377541"/>
          </a:xfrm>
          <a:prstGeom prst="rect">
            <a:avLst/>
          </a:prstGeom>
          <a:solidFill>
            <a:srgbClr val="FF0000">
              <a:alpha val="50000"/>
            </a:srgb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9569" tIns="49785" rIns="99569" bIns="49785">
            <a:spAutoFit/>
          </a:bodyPr>
          <a:lstStyle/>
          <a:p>
            <a:pPr algn="r"/>
            <a:r>
              <a:rPr lang="en-US" altLang="fr-FR" sz="9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Aeronautics</a:t>
            </a:r>
          </a:p>
          <a:p>
            <a:pPr algn="r"/>
            <a:endParaRPr lang="en-US" altLang="fr-FR" sz="9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668823" y="3938613"/>
            <a:ext cx="1446485" cy="952706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30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890728" y="3413560"/>
            <a:ext cx="975150" cy="43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6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272" b="23271"/>
          <a:stretch/>
        </p:blipFill>
        <p:spPr bwMode="auto">
          <a:xfrm>
            <a:off x="8174692" y="1904838"/>
            <a:ext cx="1181621" cy="34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897182" y="2531463"/>
            <a:ext cx="1459131" cy="47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1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714" b="33643"/>
          <a:stretch/>
        </p:blipFill>
        <p:spPr bwMode="auto">
          <a:xfrm>
            <a:off x="8192968" y="3518489"/>
            <a:ext cx="1142258" cy="29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16023" y="1852508"/>
            <a:ext cx="1321030" cy="56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8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824421" y="2431413"/>
            <a:ext cx="1135291" cy="4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00843" y="5022730"/>
            <a:ext cx="644731" cy="65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2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9" t="22294" r="2709" b="19399"/>
          <a:stretch/>
        </p:blipFill>
        <p:spPr bwMode="auto">
          <a:xfrm>
            <a:off x="2000842" y="5719656"/>
            <a:ext cx="1821509" cy="43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6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68" t="8972" b="7439"/>
          <a:stretch/>
        </p:blipFill>
        <p:spPr bwMode="auto">
          <a:xfrm>
            <a:off x="4089565" y="5608355"/>
            <a:ext cx="1211897" cy="47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54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99094" y="6232729"/>
            <a:ext cx="1292958" cy="67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2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151317" y="6226038"/>
            <a:ext cx="1320416" cy="4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44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17706" y="5053552"/>
            <a:ext cx="1079615" cy="51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50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79879" y="6570847"/>
            <a:ext cx="1437827" cy="33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6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39" t="12603" r="6284" b="9290"/>
          <a:stretch/>
        </p:blipFill>
        <p:spPr bwMode="auto">
          <a:xfrm>
            <a:off x="2913872" y="5092043"/>
            <a:ext cx="1138481" cy="57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 Box 9"/>
          <p:cNvSpPr txBox="1">
            <a:spLocks noChangeArrowheads="1"/>
          </p:cNvSpPr>
          <p:nvPr/>
        </p:nvSpPr>
        <p:spPr bwMode="auto">
          <a:xfrm>
            <a:off x="1848574" y="4568948"/>
            <a:ext cx="3693373" cy="377541"/>
          </a:xfrm>
          <a:prstGeom prst="rect">
            <a:avLst/>
          </a:prstGeom>
          <a:solidFill>
            <a:srgbClr val="FF0000">
              <a:alpha val="50000"/>
            </a:srgb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9569" tIns="49785" rIns="99569" bIns="49785">
            <a:spAutoFit/>
          </a:bodyPr>
          <a:lstStyle/>
          <a:p>
            <a:pPr algn="r"/>
            <a:r>
              <a:rPr lang="en-US" altLang="fr-FR" sz="9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Mold and Die,</a:t>
            </a:r>
          </a:p>
          <a:p>
            <a:pPr algn="r"/>
            <a:r>
              <a:rPr lang="en-US" altLang="fr-FR" sz="9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</a:t>
            </a:r>
            <a:r>
              <a:rPr lang="en-US" altLang="fr-FR" sz="9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mecanics</a:t>
            </a:r>
            <a:r>
              <a:rPr lang="en-US" altLang="fr-FR" sz="9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Energy</a:t>
            </a:r>
          </a:p>
        </p:txBody>
      </p:sp>
      <p:sp>
        <p:nvSpPr>
          <p:cNvPr id="127" name="Text Box 9"/>
          <p:cNvSpPr txBox="1">
            <a:spLocks noChangeArrowheads="1"/>
          </p:cNvSpPr>
          <p:nvPr/>
        </p:nvSpPr>
        <p:spPr bwMode="auto">
          <a:xfrm>
            <a:off x="5756672" y="1433727"/>
            <a:ext cx="3693373" cy="377541"/>
          </a:xfrm>
          <a:prstGeom prst="rect">
            <a:avLst/>
          </a:prstGeom>
          <a:solidFill>
            <a:srgbClr val="FF0000">
              <a:alpha val="50000"/>
            </a:srgb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9569" tIns="49785" rIns="99569" bIns="49785">
            <a:spAutoFit/>
          </a:bodyPr>
          <a:lstStyle/>
          <a:p>
            <a:pPr algn="r"/>
            <a:r>
              <a:rPr lang="en-US" altLang="fr-FR" sz="9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Mold and Die,</a:t>
            </a:r>
          </a:p>
          <a:p>
            <a:pPr algn="r"/>
            <a:r>
              <a:rPr lang="en-US" altLang="fr-FR" sz="9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</a:t>
            </a:r>
            <a:r>
              <a:rPr lang="en-US" altLang="fr-FR" sz="9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mecanics</a:t>
            </a:r>
            <a:r>
              <a:rPr lang="en-US" altLang="fr-FR" sz="9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Energy</a:t>
            </a:r>
          </a:p>
        </p:txBody>
      </p:sp>
      <p:pic>
        <p:nvPicPr>
          <p:cNvPr id="128" name="Picture 2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59874" y="803392"/>
            <a:ext cx="932781" cy="952706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e 20"/>
          <p:cNvGrpSpPr/>
          <p:nvPr/>
        </p:nvGrpSpPr>
        <p:grpSpPr>
          <a:xfrm>
            <a:off x="1870608" y="914052"/>
            <a:ext cx="3671338" cy="2963191"/>
            <a:chOff x="1776393" y="1079758"/>
            <a:chExt cx="3401002" cy="2687589"/>
          </a:xfrm>
        </p:grpSpPr>
        <p:grpSp>
          <p:nvGrpSpPr>
            <p:cNvPr id="17" name="Groupe 16"/>
            <p:cNvGrpSpPr>
              <a:grpSpLocks noChangeAspect="1"/>
            </p:cNvGrpSpPr>
            <p:nvPr/>
          </p:nvGrpSpPr>
          <p:grpSpPr>
            <a:xfrm>
              <a:off x="1776393" y="1854742"/>
              <a:ext cx="3401002" cy="1912605"/>
              <a:chOff x="4648342" y="1004678"/>
              <a:chExt cx="4953590" cy="2785727"/>
            </a:xfrm>
          </p:grpSpPr>
          <p:pic>
            <p:nvPicPr>
              <p:cNvPr id="76" name="Picture 2" descr="O:\Canevas Offres\05-Maquette offre\Photos communes\Diapo références automobile.gif"/>
              <p:cNvPicPr>
                <a:picLocks noChangeAspect="1" noChangeArrowheads="1"/>
              </p:cNvPicPr>
              <p:nvPr/>
            </p:nvPicPr>
            <p:blipFill rotWithShape="1">
              <a:blip r:embed="rId33" cstate="screen">
                <a:lum bright="70000" contrast="-70000"/>
                <a:extLst>
                  <a:ext uri="{BEBA8EAE-BF5A-486C-A8C5-ECC9F3942E4B}">
                    <a14:imgProps xmlns:a14="http://schemas.microsoft.com/office/drawing/2010/main" xmlns="">
                      <a14:imgLayer r:embed="rId3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648342" y="1004678"/>
                <a:ext cx="4953590" cy="27857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8" name="Groupe 47"/>
              <p:cNvGrpSpPr/>
              <p:nvPr/>
            </p:nvGrpSpPr>
            <p:grpSpPr>
              <a:xfrm>
                <a:off x="6532650" y="1260895"/>
                <a:ext cx="1820629" cy="320094"/>
                <a:chOff x="5235887" y="4320585"/>
                <a:chExt cx="3863663" cy="757394"/>
              </a:xfrm>
            </p:grpSpPr>
            <p:grpSp>
              <p:nvGrpSpPr>
                <p:cNvPr id="49" name="Groupe 48"/>
                <p:cNvGrpSpPr/>
                <p:nvPr/>
              </p:nvGrpSpPr>
              <p:grpSpPr>
                <a:xfrm>
                  <a:off x="6081895" y="4342545"/>
                  <a:ext cx="3017655" cy="735434"/>
                  <a:chOff x="4953000" y="3509065"/>
                  <a:chExt cx="3017655" cy="735434"/>
                </a:xfrm>
              </p:grpSpPr>
              <p:pic>
                <p:nvPicPr>
                  <p:cNvPr id="51" name="Picture 6" descr="http://upload.wikimedia.org/wikipedia/en/1/1b/Daimler_logo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5" cstate="screen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4953000" y="3509065"/>
                    <a:ext cx="3017655" cy="48241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2" name="Picture 8" descr="http://www.fleet-business.com/images/directory/feu/000057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8036" t="65503" r="8377" b="12890"/>
                  <a:stretch/>
                </p:blipFill>
                <p:spPr bwMode="auto">
                  <a:xfrm>
                    <a:off x="6438292" y="3991477"/>
                    <a:ext cx="1488936" cy="25302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50" name="Picture 10" descr="http://www.fleet-business.com/images/directory/feu/000057.jpg"/>
                <p:cNvPicPr>
                  <a:picLocks noChangeAspect="1" noChangeArrowheads="1"/>
                </p:cNvPicPr>
                <p:nvPr/>
              </p:nvPicPr>
              <p:blipFill rotWithShape="1">
                <a:blip r:embed="rId3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33163" t="10317" r="33675" b="40328"/>
                <a:stretch/>
              </p:blipFill>
              <p:spPr bwMode="auto">
                <a:xfrm>
                  <a:off x="5235887" y="4320585"/>
                  <a:ext cx="774103" cy="7573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3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866104" y="1157213"/>
                <a:ext cx="1414860" cy="672710"/>
              </a:xfrm>
              <a:prstGeom prst="rect">
                <a:avLst/>
              </a:prstGeom>
            </p:spPr>
          </p:pic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150889" y="2575267"/>
                <a:ext cx="1194419" cy="671861"/>
              </a:xfrm>
              <a:prstGeom prst="rect">
                <a:avLst/>
              </a:prstGeom>
            </p:spPr>
          </p:pic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604744" y="2053026"/>
                <a:ext cx="672711" cy="672711"/>
              </a:xfrm>
              <a:prstGeom prst="rect">
                <a:avLst/>
              </a:prstGeom>
            </p:spPr>
          </p:pic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543527" y="1191166"/>
                <a:ext cx="672711" cy="672711"/>
              </a:xfrm>
              <a:prstGeom prst="rect">
                <a:avLst/>
              </a:prstGeom>
            </p:spPr>
          </p:pic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459874" y="2958291"/>
                <a:ext cx="1046614" cy="587085"/>
              </a:xfrm>
              <a:prstGeom prst="rect">
                <a:avLst/>
              </a:prstGeom>
            </p:spPr>
          </p:pic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4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27000" b="26984"/>
              <a:stretch/>
            </p:blipFill>
            <p:spPr>
              <a:xfrm>
                <a:off x="6724886" y="3264498"/>
                <a:ext cx="1382407" cy="448470"/>
              </a:xfrm>
              <a:prstGeom prst="rect">
                <a:avLst/>
              </a:prstGeom>
            </p:spPr>
          </p:pic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749814" y="2932155"/>
                <a:ext cx="1770849" cy="491410"/>
              </a:xfrm>
              <a:prstGeom prst="rect">
                <a:avLst/>
              </a:prstGeom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4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9750" b="12975"/>
              <a:stretch/>
            </p:blipFill>
            <p:spPr>
              <a:xfrm>
                <a:off x="4917448" y="2071333"/>
                <a:ext cx="1435583" cy="672711"/>
              </a:xfrm>
              <a:prstGeom prst="rect">
                <a:avLst/>
              </a:prstGeom>
            </p:spPr>
          </p:pic>
        </p:grp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1776393" y="1551099"/>
              <a:ext cx="3401002" cy="33855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r"/>
              <a:r>
                <a:rPr lang="en-US" altLang="fr-FR" sz="9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Automobile</a:t>
              </a:r>
            </a:p>
            <a:p>
              <a:pPr algn="r"/>
              <a:endParaRPr lang="en-US" altLang="fr-FR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9" name="Picture 2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1776393" y="1079758"/>
              <a:ext cx="1339974" cy="687525"/>
            </a:xfrm>
            <a:prstGeom prst="ellipse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0" name="Picture 2"/>
          <p:cNvPicPr>
            <a:picLocks noChangeAspect="1" noChangeArrowheads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48574" y="4254342"/>
            <a:ext cx="831539" cy="63697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me | CERN"/>
          <p:cNvPicPr>
            <a:picLocks noChangeAspect="1" noChangeArrowheads="1"/>
          </p:cNvPicPr>
          <p:nvPr/>
        </p:nvPicPr>
        <p:blipFill>
          <a:blip r:embed="rId4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1663" y="6436350"/>
            <a:ext cx="528851" cy="51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ndustrie.usinenouvelle.com/mediatheque/9/2/2/000382229_340x170_fb.jpg"/>
          <p:cNvPicPr>
            <a:picLocks noChangeAspect="1" noChangeArrowheads="1"/>
          </p:cNvPicPr>
          <p:nvPr/>
        </p:nvPicPr>
        <p:blipFill rotWithShape="1"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61" t="31385" r="27013" b="34308"/>
          <a:stretch/>
        </p:blipFill>
        <p:spPr bwMode="auto">
          <a:xfrm>
            <a:off x="5803624" y="1883974"/>
            <a:ext cx="1062253" cy="40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ctu adhérent] Nouvelle opération de croissance externe pour Numalliance |"/>
          <p:cNvPicPr>
            <a:picLocks noChangeAspect="1" noChangeArrowheads="1"/>
          </p:cNvPicPr>
          <p:nvPr/>
        </p:nvPicPr>
        <p:blipFill rotWithShape="1"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6" t="30469" r="4464" b="31551"/>
          <a:stretch/>
        </p:blipFill>
        <p:spPr bwMode="auto">
          <a:xfrm>
            <a:off x="8039353" y="3151118"/>
            <a:ext cx="1174788" cy="2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chier:Logo Magneti Marelli.png — Wikipédia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8856" y="2311813"/>
            <a:ext cx="1046990" cy="53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go de la direction générale de l'armement (DGA) / 1_logos / DGA / Images  / Base de médias - Ministère de la Défense"/>
          <p:cNvPicPr>
            <a:picLocks noChangeAspect="1" noChangeArrowheads="1"/>
          </p:cNvPicPr>
          <p:nvPr/>
        </p:nvPicPr>
        <p:blipFill>
          <a:blip r:embed="rId5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2968" y="5521739"/>
            <a:ext cx="648072" cy="66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eAM - Fabricant de Solutions Additives DED - Impression 3D métallique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1042" y="3509940"/>
            <a:ext cx="1027779" cy="25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irbus Safran Launchers devient ArianeGroup - ArianeGroup"/>
          <p:cNvPicPr>
            <a:picLocks noChangeAspect="1" noChangeArrowheads="1"/>
          </p:cNvPicPr>
          <p:nvPr/>
        </p:nvPicPr>
        <p:blipFill rotWithShape="1">
          <a:blip r:embed="rId5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8" t="40237" r="6352" b="43456"/>
          <a:stretch/>
        </p:blipFill>
        <p:spPr bwMode="auto">
          <a:xfrm>
            <a:off x="5759874" y="5439714"/>
            <a:ext cx="1853023" cy="33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673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95" name="Text Box 91"/>
          <p:cNvSpPr txBox="1">
            <a:spLocks noChangeArrowheads="1"/>
          </p:cNvSpPr>
          <p:nvPr/>
        </p:nvSpPr>
        <p:spPr bwMode="auto">
          <a:xfrm>
            <a:off x="0" y="6621701"/>
            <a:ext cx="10693400" cy="33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69" tIns="49785" rIns="99569" bIns="49785">
            <a:spAutoFit/>
          </a:bodyPr>
          <a:lstStyle>
            <a:lvl1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defTabSz="957263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defTabSz="957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5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More </a:t>
            </a:r>
            <a:r>
              <a:rPr lang="fr-FR" altLang="fr-FR" sz="1500" i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</a:t>
            </a:r>
            <a:r>
              <a:rPr lang="fr-FR" altLang="fr-FR" sz="15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100.000 machines </a:t>
            </a:r>
            <a:r>
              <a:rPr lang="fr-FR" altLang="fr-FR" sz="1500" i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worldwide</a:t>
            </a:r>
            <a:endParaRPr lang="fr-FR" altLang="fr-FR" sz="150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1242875" y="1476375"/>
            <a:ext cx="9000369" cy="5145326"/>
            <a:chOff x="0" y="764704"/>
            <a:chExt cx="9906000" cy="5544616"/>
          </a:xfrm>
        </p:grpSpPr>
        <p:pic>
          <p:nvPicPr>
            <p:cNvPr id="200707" name="Picture 3" descr="untitle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4704"/>
              <a:ext cx="9906000" cy="55446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0708" name="Oval 4"/>
            <p:cNvSpPr>
              <a:spLocks noChangeArrowheads="1"/>
            </p:cNvSpPr>
            <p:nvPr/>
          </p:nvSpPr>
          <p:spPr bwMode="auto">
            <a:xfrm>
              <a:off x="4845050" y="2681288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09" name="Oval 5"/>
            <p:cNvSpPr>
              <a:spLocks noChangeArrowheads="1"/>
            </p:cNvSpPr>
            <p:nvPr/>
          </p:nvSpPr>
          <p:spPr bwMode="auto">
            <a:xfrm>
              <a:off x="4927600" y="2608263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10" name="Oval 6"/>
            <p:cNvSpPr>
              <a:spLocks noChangeArrowheads="1"/>
            </p:cNvSpPr>
            <p:nvPr/>
          </p:nvSpPr>
          <p:spPr bwMode="auto">
            <a:xfrm>
              <a:off x="7654931" y="3148013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11" name="Oval 7"/>
            <p:cNvSpPr>
              <a:spLocks noChangeArrowheads="1"/>
            </p:cNvSpPr>
            <p:nvPr/>
          </p:nvSpPr>
          <p:spPr bwMode="auto">
            <a:xfrm>
              <a:off x="4922838" y="2517775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12" name="Oval 8"/>
            <p:cNvSpPr>
              <a:spLocks noChangeArrowheads="1"/>
            </p:cNvSpPr>
            <p:nvPr/>
          </p:nvSpPr>
          <p:spPr bwMode="auto">
            <a:xfrm>
              <a:off x="4986339" y="2486025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13" name="Oval 9"/>
            <p:cNvSpPr>
              <a:spLocks noChangeArrowheads="1"/>
            </p:cNvSpPr>
            <p:nvPr/>
          </p:nvSpPr>
          <p:spPr bwMode="auto">
            <a:xfrm>
              <a:off x="4986339" y="2565400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14" name="Oval 10"/>
            <p:cNvSpPr>
              <a:spLocks noChangeArrowheads="1"/>
            </p:cNvSpPr>
            <p:nvPr/>
          </p:nvSpPr>
          <p:spPr bwMode="auto">
            <a:xfrm>
              <a:off x="5121275" y="2397125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15" name="Oval 11"/>
            <p:cNvSpPr>
              <a:spLocks noChangeArrowheads="1"/>
            </p:cNvSpPr>
            <p:nvPr/>
          </p:nvSpPr>
          <p:spPr bwMode="auto">
            <a:xfrm>
              <a:off x="4859342" y="2476500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16" name="Oval 12"/>
            <p:cNvSpPr>
              <a:spLocks noChangeArrowheads="1"/>
            </p:cNvSpPr>
            <p:nvPr/>
          </p:nvSpPr>
          <p:spPr bwMode="auto">
            <a:xfrm>
              <a:off x="4922838" y="2428875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17" name="Oval 13"/>
            <p:cNvSpPr>
              <a:spLocks noChangeArrowheads="1"/>
            </p:cNvSpPr>
            <p:nvPr/>
          </p:nvSpPr>
          <p:spPr bwMode="auto">
            <a:xfrm>
              <a:off x="2827338" y="2468563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18" name="Oval 14"/>
            <p:cNvSpPr>
              <a:spLocks noChangeArrowheads="1"/>
            </p:cNvSpPr>
            <p:nvPr/>
          </p:nvSpPr>
          <p:spPr bwMode="auto">
            <a:xfrm>
              <a:off x="2878142" y="2581275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19" name="Oval 15"/>
            <p:cNvSpPr>
              <a:spLocks noChangeArrowheads="1"/>
            </p:cNvSpPr>
            <p:nvPr/>
          </p:nvSpPr>
          <p:spPr bwMode="auto">
            <a:xfrm>
              <a:off x="2954338" y="2509838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20" name="Oval 16"/>
            <p:cNvSpPr>
              <a:spLocks noChangeArrowheads="1"/>
            </p:cNvSpPr>
            <p:nvPr/>
          </p:nvSpPr>
          <p:spPr bwMode="auto">
            <a:xfrm>
              <a:off x="2946400" y="2581275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21" name="Oval 17"/>
            <p:cNvSpPr>
              <a:spLocks noChangeArrowheads="1"/>
            </p:cNvSpPr>
            <p:nvPr/>
          </p:nvSpPr>
          <p:spPr bwMode="auto">
            <a:xfrm>
              <a:off x="2778125" y="2530475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22" name="Oval 18"/>
            <p:cNvSpPr>
              <a:spLocks noChangeArrowheads="1"/>
            </p:cNvSpPr>
            <p:nvPr/>
          </p:nvSpPr>
          <p:spPr bwMode="auto">
            <a:xfrm>
              <a:off x="2835275" y="2627313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23" name="Oval 19"/>
            <p:cNvSpPr>
              <a:spLocks noChangeArrowheads="1"/>
            </p:cNvSpPr>
            <p:nvPr/>
          </p:nvSpPr>
          <p:spPr bwMode="auto">
            <a:xfrm>
              <a:off x="2851150" y="2524125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24" name="Oval 20"/>
            <p:cNvSpPr>
              <a:spLocks noChangeArrowheads="1"/>
            </p:cNvSpPr>
            <p:nvPr/>
          </p:nvSpPr>
          <p:spPr bwMode="auto">
            <a:xfrm>
              <a:off x="2906716" y="2492375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25" name="Oval 21"/>
            <p:cNvSpPr>
              <a:spLocks noChangeArrowheads="1"/>
            </p:cNvSpPr>
            <p:nvPr/>
          </p:nvSpPr>
          <p:spPr bwMode="auto">
            <a:xfrm>
              <a:off x="7231063" y="3255963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26" name="Oval 22"/>
            <p:cNvSpPr>
              <a:spLocks noChangeArrowheads="1"/>
            </p:cNvSpPr>
            <p:nvPr/>
          </p:nvSpPr>
          <p:spPr bwMode="auto">
            <a:xfrm>
              <a:off x="7634294" y="2805113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27" name="Oval 23"/>
            <p:cNvSpPr>
              <a:spLocks noChangeArrowheads="1"/>
            </p:cNvSpPr>
            <p:nvPr/>
          </p:nvSpPr>
          <p:spPr bwMode="auto">
            <a:xfrm>
              <a:off x="7646988" y="3060700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28" name="Oval 24"/>
            <p:cNvSpPr>
              <a:spLocks noChangeArrowheads="1"/>
            </p:cNvSpPr>
            <p:nvPr/>
          </p:nvSpPr>
          <p:spPr bwMode="auto">
            <a:xfrm>
              <a:off x="7519988" y="3205163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29" name="Oval 25"/>
            <p:cNvSpPr>
              <a:spLocks noChangeArrowheads="1"/>
            </p:cNvSpPr>
            <p:nvPr/>
          </p:nvSpPr>
          <p:spPr bwMode="auto">
            <a:xfrm>
              <a:off x="7845425" y="2590800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30" name="Oval 26"/>
            <p:cNvSpPr>
              <a:spLocks noChangeArrowheads="1"/>
            </p:cNvSpPr>
            <p:nvPr/>
          </p:nvSpPr>
          <p:spPr bwMode="auto">
            <a:xfrm>
              <a:off x="7559681" y="3400425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31" name="Oval 27"/>
            <p:cNvSpPr>
              <a:spLocks noChangeArrowheads="1"/>
            </p:cNvSpPr>
            <p:nvPr/>
          </p:nvSpPr>
          <p:spPr bwMode="auto">
            <a:xfrm>
              <a:off x="7339014" y="3022600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32" name="Oval 28"/>
            <p:cNvSpPr>
              <a:spLocks noChangeArrowheads="1"/>
            </p:cNvSpPr>
            <p:nvPr/>
          </p:nvSpPr>
          <p:spPr bwMode="auto">
            <a:xfrm>
              <a:off x="7712080" y="3159125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33" name="Oval 29"/>
            <p:cNvSpPr>
              <a:spLocks noChangeArrowheads="1"/>
            </p:cNvSpPr>
            <p:nvPr/>
          </p:nvSpPr>
          <p:spPr bwMode="auto">
            <a:xfrm>
              <a:off x="5124456" y="2632075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34" name="Oval 30"/>
            <p:cNvSpPr>
              <a:spLocks noChangeArrowheads="1"/>
            </p:cNvSpPr>
            <p:nvPr/>
          </p:nvSpPr>
          <p:spPr bwMode="auto">
            <a:xfrm>
              <a:off x="4662494" y="2765425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35" name="Oval 31"/>
            <p:cNvSpPr>
              <a:spLocks noChangeArrowheads="1"/>
            </p:cNvSpPr>
            <p:nvPr/>
          </p:nvSpPr>
          <p:spPr bwMode="auto">
            <a:xfrm>
              <a:off x="4711706" y="2846388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36" name="Oval 32"/>
            <p:cNvSpPr>
              <a:spLocks noChangeArrowheads="1"/>
            </p:cNvSpPr>
            <p:nvPr/>
          </p:nvSpPr>
          <p:spPr bwMode="auto">
            <a:xfrm>
              <a:off x="4570417" y="2768600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37" name="Oval 33"/>
            <p:cNvSpPr>
              <a:spLocks noChangeArrowheads="1"/>
            </p:cNvSpPr>
            <p:nvPr/>
          </p:nvSpPr>
          <p:spPr bwMode="auto">
            <a:xfrm>
              <a:off x="4627565" y="2833688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38" name="Oval 34"/>
            <p:cNvSpPr>
              <a:spLocks noChangeArrowheads="1"/>
            </p:cNvSpPr>
            <p:nvPr/>
          </p:nvSpPr>
          <p:spPr bwMode="auto">
            <a:xfrm>
              <a:off x="4518031" y="2771775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39" name="Oval 35"/>
            <p:cNvSpPr>
              <a:spLocks noChangeArrowheads="1"/>
            </p:cNvSpPr>
            <p:nvPr/>
          </p:nvSpPr>
          <p:spPr bwMode="auto">
            <a:xfrm>
              <a:off x="4765681" y="2789238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40" name="Oval 36"/>
            <p:cNvSpPr>
              <a:spLocks noChangeArrowheads="1"/>
            </p:cNvSpPr>
            <p:nvPr/>
          </p:nvSpPr>
          <p:spPr bwMode="auto">
            <a:xfrm>
              <a:off x="4765681" y="2676525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41" name="Oval 37"/>
            <p:cNvSpPr>
              <a:spLocks noChangeArrowheads="1"/>
            </p:cNvSpPr>
            <p:nvPr/>
          </p:nvSpPr>
          <p:spPr bwMode="auto">
            <a:xfrm>
              <a:off x="4854576" y="2598738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42" name="Oval 38"/>
            <p:cNvSpPr>
              <a:spLocks noChangeArrowheads="1"/>
            </p:cNvSpPr>
            <p:nvPr/>
          </p:nvSpPr>
          <p:spPr bwMode="auto">
            <a:xfrm>
              <a:off x="4784727" y="2584450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43" name="Oval 39"/>
            <p:cNvSpPr>
              <a:spLocks noChangeArrowheads="1"/>
            </p:cNvSpPr>
            <p:nvPr/>
          </p:nvSpPr>
          <p:spPr bwMode="auto">
            <a:xfrm>
              <a:off x="4897444" y="2673350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44" name="Oval 40"/>
            <p:cNvSpPr>
              <a:spLocks noChangeArrowheads="1"/>
            </p:cNvSpPr>
            <p:nvPr/>
          </p:nvSpPr>
          <p:spPr bwMode="auto">
            <a:xfrm>
              <a:off x="4716463" y="2595563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45" name="Oval 41"/>
            <p:cNvSpPr>
              <a:spLocks noChangeArrowheads="1"/>
            </p:cNvSpPr>
            <p:nvPr/>
          </p:nvSpPr>
          <p:spPr bwMode="auto">
            <a:xfrm>
              <a:off x="4797428" y="2509838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46" name="Oval 42"/>
            <p:cNvSpPr>
              <a:spLocks noChangeArrowheads="1"/>
            </p:cNvSpPr>
            <p:nvPr/>
          </p:nvSpPr>
          <p:spPr bwMode="auto">
            <a:xfrm>
              <a:off x="5289556" y="2589213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47" name="Oval 43"/>
            <p:cNvSpPr>
              <a:spLocks noChangeArrowheads="1"/>
            </p:cNvSpPr>
            <p:nvPr/>
          </p:nvSpPr>
          <p:spPr bwMode="auto">
            <a:xfrm>
              <a:off x="6499231" y="3455988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48" name="Oval 44"/>
            <p:cNvSpPr>
              <a:spLocks noChangeArrowheads="1"/>
            </p:cNvSpPr>
            <p:nvPr/>
          </p:nvSpPr>
          <p:spPr bwMode="auto">
            <a:xfrm>
              <a:off x="6572253" y="3409950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49" name="Oval 45"/>
            <p:cNvSpPr>
              <a:spLocks noChangeArrowheads="1"/>
            </p:cNvSpPr>
            <p:nvPr/>
          </p:nvSpPr>
          <p:spPr bwMode="auto">
            <a:xfrm>
              <a:off x="6708779" y="3411538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50" name="Oval 46"/>
            <p:cNvSpPr>
              <a:spLocks noChangeArrowheads="1"/>
            </p:cNvSpPr>
            <p:nvPr/>
          </p:nvSpPr>
          <p:spPr bwMode="auto">
            <a:xfrm>
              <a:off x="5030788" y="2736850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51" name="Oval 47"/>
            <p:cNvSpPr>
              <a:spLocks noChangeArrowheads="1"/>
            </p:cNvSpPr>
            <p:nvPr/>
          </p:nvSpPr>
          <p:spPr bwMode="auto">
            <a:xfrm>
              <a:off x="5008569" y="2667000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52" name="Oval 48"/>
            <p:cNvSpPr>
              <a:spLocks noChangeArrowheads="1"/>
            </p:cNvSpPr>
            <p:nvPr/>
          </p:nvSpPr>
          <p:spPr bwMode="auto">
            <a:xfrm>
              <a:off x="5065717" y="2795588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53" name="Oval 49"/>
            <p:cNvSpPr>
              <a:spLocks noChangeArrowheads="1"/>
            </p:cNvSpPr>
            <p:nvPr/>
          </p:nvSpPr>
          <p:spPr bwMode="auto">
            <a:xfrm>
              <a:off x="4954593" y="2676525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54" name="Oval 50"/>
            <p:cNvSpPr>
              <a:spLocks noChangeArrowheads="1"/>
            </p:cNvSpPr>
            <p:nvPr/>
          </p:nvSpPr>
          <p:spPr bwMode="auto">
            <a:xfrm>
              <a:off x="4543425" y="3125788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55" name="Oval 51"/>
            <p:cNvSpPr>
              <a:spLocks noChangeArrowheads="1"/>
            </p:cNvSpPr>
            <p:nvPr/>
          </p:nvSpPr>
          <p:spPr bwMode="auto">
            <a:xfrm>
              <a:off x="4597400" y="3079750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56" name="Oval 52"/>
            <p:cNvSpPr>
              <a:spLocks noChangeArrowheads="1"/>
            </p:cNvSpPr>
            <p:nvPr/>
          </p:nvSpPr>
          <p:spPr bwMode="auto">
            <a:xfrm>
              <a:off x="2222505" y="3482975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57" name="Oval 53"/>
            <p:cNvSpPr>
              <a:spLocks noChangeArrowheads="1"/>
            </p:cNvSpPr>
            <p:nvPr/>
          </p:nvSpPr>
          <p:spPr bwMode="auto">
            <a:xfrm>
              <a:off x="2263780" y="3563938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58" name="Oval 54"/>
            <p:cNvSpPr>
              <a:spLocks noChangeArrowheads="1"/>
            </p:cNvSpPr>
            <p:nvPr/>
          </p:nvSpPr>
          <p:spPr bwMode="auto">
            <a:xfrm>
              <a:off x="2254251" y="3325813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59" name="Oval 55"/>
            <p:cNvSpPr>
              <a:spLocks noChangeArrowheads="1"/>
            </p:cNvSpPr>
            <p:nvPr/>
          </p:nvSpPr>
          <p:spPr bwMode="auto">
            <a:xfrm>
              <a:off x="2160594" y="3287713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60" name="Oval 56"/>
            <p:cNvSpPr>
              <a:spLocks noChangeArrowheads="1"/>
            </p:cNvSpPr>
            <p:nvPr/>
          </p:nvSpPr>
          <p:spPr bwMode="auto">
            <a:xfrm>
              <a:off x="2170113" y="3440113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61" name="Oval 57"/>
            <p:cNvSpPr>
              <a:spLocks noChangeArrowheads="1"/>
            </p:cNvSpPr>
            <p:nvPr/>
          </p:nvSpPr>
          <p:spPr bwMode="auto">
            <a:xfrm>
              <a:off x="2219325" y="3394075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62" name="Oval 58"/>
            <p:cNvSpPr>
              <a:spLocks noChangeArrowheads="1"/>
            </p:cNvSpPr>
            <p:nvPr/>
          </p:nvSpPr>
          <p:spPr bwMode="auto">
            <a:xfrm>
              <a:off x="4997450" y="2101850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63" name="Oval 59"/>
            <p:cNvSpPr>
              <a:spLocks noChangeArrowheads="1"/>
            </p:cNvSpPr>
            <p:nvPr/>
          </p:nvSpPr>
          <p:spPr bwMode="auto">
            <a:xfrm>
              <a:off x="4967294" y="2119313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64" name="Oval 60"/>
            <p:cNvSpPr>
              <a:spLocks noChangeArrowheads="1"/>
            </p:cNvSpPr>
            <p:nvPr/>
          </p:nvSpPr>
          <p:spPr bwMode="auto">
            <a:xfrm>
              <a:off x="5133975" y="2503488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65" name="Oval 61"/>
            <p:cNvSpPr>
              <a:spLocks noChangeArrowheads="1"/>
            </p:cNvSpPr>
            <p:nvPr/>
          </p:nvSpPr>
          <p:spPr bwMode="auto">
            <a:xfrm>
              <a:off x="5068889" y="2547938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66" name="Oval 62"/>
            <p:cNvSpPr>
              <a:spLocks noChangeArrowheads="1"/>
            </p:cNvSpPr>
            <p:nvPr/>
          </p:nvSpPr>
          <p:spPr bwMode="auto">
            <a:xfrm>
              <a:off x="5038725" y="2406650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67" name="Oval 63"/>
            <p:cNvSpPr>
              <a:spLocks noChangeArrowheads="1"/>
            </p:cNvSpPr>
            <p:nvPr/>
          </p:nvSpPr>
          <p:spPr bwMode="auto">
            <a:xfrm>
              <a:off x="4530725" y="2847975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68" name="Oval 64"/>
            <p:cNvSpPr>
              <a:spLocks noChangeArrowheads="1"/>
            </p:cNvSpPr>
            <p:nvPr/>
          </p:nvSpPr>
          <p:spPr bwMode="auto">
            <a:xfrm>
              <a:off x="4540250" y="2817813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69" name="Oval 65"/>
            <p:cNvSpPr>
              <a:spLocks noChangeArrowheads="1"/>
            </p:cNvSpPr>
            <p:nvPr/>
          </p:nvSpPr>
          <p:spPr bwMode="auto">
            <a:xfrm>
              <a:off x="5270500" y="2671763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70" name="Oval 66"/>
            <p:cNvSpPr>
              <a:spLocks noChangeArrowheads="1"/>
            </p:cNvSpPr>
            <p:nvPr/>
          </p:nvSpPr>
          <p:spPr bwMode="auto">
            <a:xfrm>
              <a:off x="4711706" y="2435225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71" name="Oval 67"/>
            <p:cNvSpPr>
              <a:spLocks noChangeArrowheads="1"/>
            </p:cNvSpPr>
            <p:nvPr/>
          </p:nvSpPr>
          <p:spPr bwMode="auto">
            <a:xfrm>
              <a:off x="4662494" y="2282825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72" name="Oval 68"/>
            <p:cNvSpPr>
              <a:spLocks noChangeArrowheads="1"/>
            </p:cNvSpPr>
            <p:nvPr/>
          </p:nvSpPr>
          <p:spPr bwMode="auto">
            <a:xfrm>
              <a:off x="4672013" y="2387600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73" name="Oval 69"/>
            <p:cNvSpPr>
              <a:spLocks noChangeArrowheads="1"/>
            </p:cNvSpPr>
            <p:nvPr/>
          </p:nvSpPr>
          <p:spPr bwMode="auto">
            <a:xfrm>
              <a:off x="4624393" y="2471738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74" name="Oval 70"/>
            <p:cNvSpPr>
              <a:spLocks noChangeArrowheads="1"/>
            </p:cNvSpPr>
            <p:nvPr/>
          </p:nvSpPr>
          <p:spPr bwMode="auto">
            <a:xfrm>
              <a:off x="4754563" y="2416175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75" name="Oval 71"/>
            <p:cNvSpPr>
              <a:spLocks noChangeArrowheads="1"/>
            </p:cNvSpPr>
            <p:nvPr/>
          </p:nvSpPr>
          <p:spPr bwMode="auto">
            <a:xfrm>
              <a:off x="5738818" y="2268538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76" name="Oval 72"/>
            <p:cNvSpPr>
              <a:spLocks noChangeArrowheads="1"/>
            </p:cNvSpPr>
            <p:nvPr/>
          </p:nvSpPr>
          <p:spPr bwMode="auto">
            <a:xfrm>
              <a:off x="6157913" y="2312988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77" name="Oval 73"/>
            <p:cNvSpPr>
              <a:spLocks noChangeArrowheads="1"/>
            </p:cNvSpPr>
            <p:nvPr/>
          </p:nvSpPr>
          <p:spPr bwMode="auto">
            <a:xfrm>
              <a:off x="8107366" y="2463800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78" name="Oval 74"/>
            <p:cNvSpPr>
              <a:spLocks noChangeArrowheads="1"/>
            </p:cNvSpPr>
            <p:nvPr/>
          </p:nvSpPr>
          <p:spPr bwMode="auto">
            <a:xfrm>
              <a:off x="5653094" y="2341563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79" name="Oval 75"/>
            <p:cNvSpPr>
              <a:spLocks noChangeArrowheads="1"/>
            </p:cNvSpPr>
            <p:nvPr/>
          </p:nvSpPr>
          <p:spPr bwMode="auto">
            <a:xfrm>
              <a:off x="6076953" y="2254250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80" name="Oval 76"/>
            <p:cNvSpPr>
              <a:spLocks noChangeArrowheads="1"/>
            </p:cNvSpPr>
            <p:nvPr/>
          </p:nvSpPr>
          <p:spPr bwMode="auto">
            <a:xfrm>
              <a:off x="5753100" y="2601913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81" name="Oval 77"/>
            <p:cNvSpPr>
              <a:spLocks noChangeArrowheads="1"/>
            </p:cNvSpPr>
            <p:nvPr/>
          </p:nvSpPr>
          <p:spPr bwMode="auto">
            <a:xfrm>
              <a:off x="5281619" y="2763838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82" name="Oval 78"/>
            <p:cNvSpPr>
              <a:spLocks noChangeArrowheads="1"/>
            </p:cNvSpPr>
            <p:nvPr/>
          </p:nvSpPr>
          <p:spPr bwMode="auto">
            <a:xfrm>
              <a:off x="5195888" y="2574925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83" name="Oval 79"/>
            <p:cNvSpPr>
              <a:spLocks noChangeArrowheads="1"/>
            </p:cNvSpPr>
            <p:nvPr/>
          </p:nvSpPr>
          <p:spPr bwMode="auto">
            <a:xfrm>
              <a:off x="5114927" y="2112963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84" name="Oval 80"/>
            <p:cNvSpPr>
              <a:spLocks noChangeArrowheads="1"/>
            </p:cNvSpPr>
            <p:nvPr/>
          </p:nvSpPr>
          <p:spPr bwMode="auto">
            <a:xfrm>
              <a:off x="7737481" y="3397250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85" name="Oval 81"/>
            <p:cNvSpPr>
              <a:spLocks noChangeArrowheads="1"/>
            </p:cNvSpPr>
            <p:nvPr/>
          </p:nvSpPr>
          <p:spPr bwMode="auto">
            <a:xfrm>
              <a:off x="4968875" y="2990850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86" name="Oval 82"/>
            <p:cNvSpPr>
              <a:spLocks noChangeArrowheads="1"/>
            </p:cNvSpPr>
            <p:nvPr/>
          </p:nvSpPr>
          <p:spPr bwMode="auto">
            <a:xfrm>
              <a:off x="4981575" y="3027363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87" name="Oval 83"/>
            <p:cNvSpPr>
              <a:spLocks noChangeArrowheads="1"/>
            </p:cNvSpPr>
            <p:nvPr/>
          </p:nvSpPr>
          <p:spPr bwMode="auto">
            <a:xfrm>
              <a:off x="5473701" y="2855913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88" name="Oval 84"/>
            <p:cNvSpPr>
              <a:spLocks noChangeArrowheads="1"/>
            </p:cNvSpPr>
            <p:nvPr/>
          </p:nvSpPr>
          <p:spPr bwMode="auto">
            <a:xfrm>
              <a:off x="5430838" y="2846388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89" name="Oval 85"/>
            <p:cNvSpPr>
              <a:spLocks noChangeArrowheads="1"/>
            </p:cNvSpPr>
            <p:nvPr/>
          </p:nvSpPr>
          <p:spPr bwMode="auto">
            <a:xfrm>
              <a:off x="5427663" y="2913063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90" name="Oval 86"/>
            <p:cNvSpPr>
              <a:spLocks noChangeArrowheads="1"/>
            </p:cNvSpPr>
            <p:nvPr/>
          </p:nvSpPr>
          <p:spPr bwMode="auto">
            <a:xfrm>
              <a:off x="5557844" y="2846388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91" name="Oval 87"/>
            <p:cNvSpPr>
              <a:spLocks noChangeArrowheads="1"/>
            </p:cNvSpPr>
            <p:nvPr/>
          </p:nvSpPr>
          <p:spPr bwMode="auto">
            <a:xfrm>
              <a:off x="5608638" y="2513013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92" name="Oval 88"/>
            <p:cNvSpPr>
              <a:spLocks noChangeArrowheads="1"/>
            </p:cNvSpPr>
            <p:nvPr/>
          </p:nvSpPr>
          <p:spPr bwMode="auto">
            <a:xfrm>
              <a:off x="5653094" y="2533650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93" name="Oval 89"/>
            <p:cNvSpPr>
              <a:spLocks noChangeArrowheads="1"/>
            </p:cNvSpPr>
            <p:nvPr/>
          </p:nvSpPr>
          <p:spPr bwMode="auto">
            <a:xfrm>
              <a:off x="5602292" y="2438400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94" name="Oval 90"/>
            <p:cNvSpPr>
              <a:spLocks noChangeArrowheads="1"/>
            </p:cNvSpPr>
            <p:nvPr/>
          </p:nvSpPr>
          <p:spPr bwMode="auto">
            <a:xfrm>
              <a:off x="5632450" y="2598738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96" name="Oval 92"/>
            <p:cNvSpPr>
              <a:spLocks noChangeArrowheads="1"/>
            </p:cNvSpPr>
            <p:nvPr/>
          </p:nvSpPr>
          <p:spPr bwMode="auto">
            <a:xfrm>
              <a:off x="5495931" y="2359025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97" name="Oval 93"/>
            <p:cNvSpPr>
              <a:spLocks noChangeArrowheads="1"/>
            </p:cNvSpPr>
            <p:nvPr/>
          </p:nvSpPr>
          <p:spPr bwMode="auto">
            <a:xfrm>
              <a:off x="5613400" y="3173413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98" name="Oval 94"/>
            <p:cNvSpPr>
              <a:spLocks noChangeArrowheads="1"/>
            </p:cNvSpPr>
            <p:nvPr/>
          </p:nvSpPr>
          <p:spPr bwMode="auto">
            <a:xfrm>
              <a:off x="5634038" y="3130550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799" name="Oval 95"/>
            <p:cNvSpPr>
              <a:spLocks noChangeArrowheads="1"/>
            </p:cNvSpPr>
            <p:nvPr/>
          </p:nvSpPr>
          <p:spPr bwMode="auto">
            <a:xfrm>
              <a:off x="5059363" y="2628900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800" name="Oval 96"/>
            <p:cNvSpPr>
              <a:spLocks noChangeArrowheads="1"/>
            </p:cNvSpPr>
            <p:nvPr/>
          </p:nvSpPr>
          <p:spPr bwMode="auto">
            <a:xfrm>
              <a:off x="3551243" y="4868863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801" name="Oval 97"/>
            <p:cNvSpPr>
              <a:spLocks noChangeArrowheads="1"/>
            </p:cNvSpPr>
            <p:nvPr/>
          </p:nvSpPr>
          <p:spPr bwMode="auto">
            <a:xfrm>
              <a:off x="3486156" y="4945063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802" name="Oval 98"/>
            <p:cNvSpPr>
              <a:spLocks noChangeArrowheads="1"/>
            </p:cNvSpPr>
            <p:nvPr/>
          </p:nvSpPr>
          <p:spPr bwMode="auto">
            <a:xfrm>
              <a:off x="3479800" y="4906963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803" name="Oval 99"/>
            <p:cNvSpPr>
              <a:spLocks noChangeArrowheads="1"/>
            </p:cNvSpPr>
            <p:nvPr/>
          </p:nvSpPr>
          <p:spPr bwMode="auto">
            <a:xfrm>
              <a:off x="2519368" y="2667000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804" name="Oval 100"/>
            <p:cNvSpPr>
              <a:spLocks noChangeArrowheads="1"/>
            </p:cNvSpPr>
            <p:nvPr/>
          </p:nvSpPr>
          <p:spPr bwMode="auto">
            <a:xfrm>
              <a:off x="1820865" y="3030538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805" name="Oval 101"/>
            <p:cNvSpPr>
              <a:spLocks noChangeArrowheads="1"/>
            </p:cNvSpPr>
            <p:nvPr/>
          </p:nvSpPr>
          <p:spPr bwMode="auto">
            <a:xfrm>
              <a:off x="2516194" y="2727325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806" name="Oval 102"/>
            <p:cNvSpPr>
              <a:spLocks noChangeArrowheads="1"/>
            </p:cNvSpPr>
            <p:nvPr/>
          </p:nvSpPr>
          <p:spPr bwMode="auto">
            <a:xfrm>
              <a:off x="2867031" y="2840038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807" name="Oval 103"/>
            <p:cNvSpPr>
              <a:spLocks noChangeArrowheads="1"/>
            </p:cNvSpPr>
            <p:nvPr/>
          </p:nvSpPr>
          <p:spPr bwMode="auto">
            <a:xfrm>
              <a:off x="2824166" y="2813050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808" name="Oval 104"/>
            <p:cNvSpPr>
              <a:spLocks noChangeArrowheads="1"/>
            </p:cNvSpPr>
            <p:nvPr/>
          </p:nvSpPr>
          <p:spPr bwMode="auto">
            <a:xfrm>
              <a:off x="1714504" y="2679700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809" name="Oval 105"/>
            <p:cNvSpPr>
              <a:spLocks noChangeArrowheads="1"/>
            </p:cNvSpPr>
            <p:nvPr/>
          </p:nvSpPr>
          <p:spPr bwMode="auto">
            <a:xfrm>
              <a:off x="3205169" y="5043488"/>
              <a:ext cx="42862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810" name="Oval 106"/>
            <p:cNvSpPr>
              <a:spLocks noChangeArrowheads="1"/>
            </p:cNvSpPr>
            <p:nvPr/>
          </p:nvSpPr>
          <p:spPr bwMode="auto">
            <a:xfrm>
              <a:off x="3175002" y="5084763"/>
              <a:ext cx="42863" cy="508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" name="Ellipse 1"/>
            <p:cNvSpPr/>
            <p:nvPr/>
          </p:nvSpPr>
          <p:spPr>
            <a:xfrm>
              <a:off x="4278620" y="2291954"/>
              <a:ext cx="1132861" cy="67191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Ellipse 107"/>
            <p:cNvSpPr/>
            <p:nvPr/>
          </p:nvSpPr>
          <p:spPr>
            <a:xfrm>
              <a:off x="5337516" y="2231231"/>
              <a:ext cx="1019641" cy="49609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Ellipse 108"/>
            <p:cNvSpPr/>
            <p:nvPr/>
          </p:nvSpPr>
          <p:spPr>
            <a:xfrm>
              <a:off x="5243424" y="2787650"/>
              <a:ext cx="816151" cy="468788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109"/>
            <p:cNvSpPr/>
            <p:nvPr/>
          </p:nvSpPr>
          <p:spPr>
            <a:xfrm rot="18391456">
              <a:off x="6992667" y="2663881"/>
              <a:ext cx="1525935" cy="648592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Ellipse 110"/>
            <p:cNvSpPr/>
            <p:nvPr/>
          </p:nvSpPr>
          <p:spPr>
            <a:xfrm>
              <a:off x="2369893" y="2406650"/>
              <a:ext cx="914889" cy="566738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/>
            <p:cNvSpPr/>
            <p:nvPr/>
          </p:nvSpPr>
          <p:spPr>
            <a:xfrm rot="4058582">
              <a:off x="1914757" y="3263109"/>
              <a:ext cx="596433" cy="427369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/>
            <p:cNvSpPr/>
            <p:nvPr/>
          </p:nvSpPr>
          <p:spPr>
            <a:xfrm rot="19184185">
              <a:off x="3087605" y="4842439"/>
              <a:ext cx="638078" cy="36711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Ellipse 113"/>
            <p:cNvSpPr/>
            <p:nvPr/>
          </p:nvSpPr>
          <p:spPr>
            <a:xfrm>
              <a:off x="6421203" y="3334804"/>
              <a:ext cx="482014" cy="598252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space réservé du titre 1"/>
          <p:cNvSpPr txBox="1">
            <a:spLocks/>
          </p:cNvSpPr>
          <p:nvPr/>
        </p:nvSpPr>
        <p:spPr>
          <a:xfrm>
            <a:off x="0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customers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endParaRPr lang="fr-F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06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itre 1"/>
          <p:cNvSpPr txBox="1">
            <a:spLocks/>
          </p:cNvSpPr>
          <p:nvPr/>
        </p:nvSpPr>
        <p:spPr>
          <a:xfrm>
            <a:off x="0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HURON in Alsace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681107" y="1165905"/>
            <a:ext cx="2553319" cy="2843742"/>
            <a:chOff x="630954" y="1057465"/>
            <a:chExt cx="2365307" cy="2579249"/>
          </a:xfrm>
        </p:grpSpPr>
        <p:pic>
          <p:nvPicPr>
            <p:cNvPr id="15" name="Picture 8" descr="carte_france_deratisation_exper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954" y="1057465"/>
              <a:ext cx="2190842" cy="257924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47330" y="1637078"/>
              <a:ext cx="348931" cy="356760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05" r="26501"/>
          <a:stretch/>
        </p:blipFill>
        <p:spPr>
          <a:xfrm>
            <a:off x="3238061" y="2007748"/>
            <a:ext cx="2634045" cy="4946027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4920298" y="2268463"/>
            <a:ext cx="5362773" cy="2229684"/>
            <a:chOff x="4920298" y="2268463"/>
            <a:chExt cx="5362773" cy="222968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8526" y="2684593"/>
              <a:ext cx="3640789" cy="181355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e 19"/>
            <p:cNvGrpSpPr/>
            <p:nvPr/>
          </p:nvGrpSpPr>
          <p:grpSpPr>
            <a:xfrm>
              <a:off x="4920298" y="2268463"/>
              <a:ext cx="5362773" cy="1508023"/>
              <a:chOff x="4543795" y="4123122"/>
              <a:chExt cx="4967889" cy="1260852"/>
            </a:xfrm>
          </p:grpSpPr>
          <p:sp>
            <p:nvSpPr>
              <p:cNvPr id="22" name="Line 7"/>
              <p:cNvSpPr>
                <a:spLocks noChangeShapeType="1"/>
              </p:cNvSpPr>
              <p:nvPr/>
            </p:nvSpPr>
            <p:spPr bwMode="auto">
              <a:xfrm flipV="1">
                <a:off x="4738682" y="5229198"/>
                <a:ext cx="1334115" cy="103182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 Box 12"/>
              <p:cNvSpPr txBox="1">
                <a:spLocks noChangeArrowheads="1"/>
              </p:cNvSpPr>
              <p:nvPr/>
            </p:nvSpPr>
            <p:spPr bwMode="auto">
              <a:xfrm>
                <a:off x="5539151" y="4123122"/>
                <a:ext cx="3972533" cy="244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defTabSz="957263">
                  <a:defRPr sz="3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defTabSz="957263">
                  <a:defRPr sz="36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defTabSz="957263">
                  <a:defRPr sz="36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defTabSz="957263">
                  <a:defRPr sz="36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defTabSz="957263">
                  <a:defRPr sz="3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fr-FR" altLang="fr-FR" sz="1300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Head office : </a:t>
                </a:r>
                <a:r>
                  <a:rPr lang="fr-FR" altLang="fr-FR" sz="1300" b="1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1 rue de l’Artisanat – 67114 ESCHAU</a:t>
                </a:r>
              </a:p>
            </p:txBody>
          </p:sp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543795" y="5280791"/>
                <a:ext cx="102867" cy="103183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xmlns="" val="268265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8"/>
          <a:stretch/>
        </p:blipFill>
        <p:spPr bwMode="auto">
          <a:xfrm>
            <a:off x="882204" y="1332359"/>
            <a:ext cx="9334420" cy="5348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titre 1"/>
          <p:cNvSpPr txBox="1">
            <a:spLocks/>
          </p:cNvSpPr>
          <p:nvPr/>
        </p:nvSpPr>
        <p:spPr>
          <a:xfrm>
            <a:off x="0" y="498"/>
            <a:ext cx="10686314" cy="683789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95690">
              <a:defRPr/>
            </a:pPr>
            <a:r>
              <a:rPr lang="fr-F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Subsidiaries</a:t>
            </a:r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 and Offices</a:t>
            </a:r>
          </a:p>
        </p:txBody>
      </p:sp>
      <p:pic>
        <p:nvPicPr>
          <p:cNvPr id="1027" name="Picture 0" descr="United Precision Services Logo Color.jpg">
            <a:extLst>
              <a:ext uri="{FF2B5EF4-FFF2-40B4-BE49-F238E27FC236}">
                <a16:creationId xmlns:a16="http://schemas.microsoft.com/office/drawing/2014/main" xmlns="" id="{46876265-1D0B-4BEB-8264-C8D2DB367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4332" y="3617726"/>
            <a:ext cx="652972" cy="32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8112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theme/theme1.xml><?xml version="1.0" encoding="utf-8"?>
<a:theme xmlns:a="http://schemas.openxmlformats.org/drawingml/2006/main" name="Fond standard HURON - JYOTI_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6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square" lIns="99569" tIns="49785" rIns="99569" bIns="49785">
        <a:spAutoFit/>
      </a:bodyPr>
      <a:lstStyle>
        <a:defPPr marL="311153" indent="-311153">
          <a:lnSpc>
            <a:spcPct val="150000"/>
          </a:lnSpc>
          <a:buSzPct val="150000"/>
          <a:buBlip>
            <a:blip xmlns:r="http://schemas.openxmlformats.org/officeDocument/2006/relationships" r:embed="rId1"/>
          </a:buBlip>
          <a:defRPr sz="1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15023</TotalTime>
  <Words>2421</Words>
  <Application>Microsoft Office PowerPoint</Application>
  <PresentationFormat>Custom</PresentationFormat>
  <Paragraphs>686</Paragraphs>
  <Slides>43</Slides>
  <Notes>43</Notes>
  <HiddenSlides>5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Fond standard HURON - JYOTI_2015</vt:lpstr>
      <vt:lpstr>Conception personnalisée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>HURON GRAFFENSTADEN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Jonathan Philipps</dc:creator>
  <cp:lastModifiedBy>Tony Lupariello</cp:lastModifiedBy>
  <cp:revision>969</cp:revision>
  <cp:lastPrinted>2017-11-15T11:03:04Z</cp:lastPrinted>
  <dcterms:created xsi:type="dcterms:W3CDTF">2015-09-08T09:51:24Z</dcterms:created>
  <dcterms:modified xsi:type="dcterms:W3CDTF">2022-11-30T12:23:29Z</dcterms:modified>
</cp:coreProperties>
</file>